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19"/>
  </p:notesMasterIdLst>
  <p:sldIdLst>
    <p:sldId id="260" r:id="rId2"/>
    <p:sldId id="399" r:id="rId3"/>
    <p:sldId id="400" r:id="rId4"/>
    <p:sldId id="391" r:id="rId5"/>
    <p:sldId id="507" r:id="rId6"/>
    <p:sldId id="388" r:id="rId7"/>
    <p:sldId id="389" r:id="rId8"/>
    <p:sldId id="263" r:id="rId9"/>
    <p:sldId id="264" r:id="rId10"/>
    <p:sldId id="265" r:id="rId11"/>
    <p:sldId id="268" r:id="rId12"/>
    <p:sldId id="401" r:id="rId13"/>
    <p:sldId id="508" r:id="rId14"/>
    <p:sldId id="404" r:id="rId15"/>
    <p:sldId id="270" r:id="rId16"/>
    <p:sldId id="509" r:id="rId17"/>
    <p:sldId id="510" r:id="rId18"/>
    <p:sldId id="266" r:id="rId19"/>
    <p:sldId id="511" r:id="rId20"/>
    <p:sldId id="269" r:id="rId21"/>
    <p:sldId id="390" r:id="rId22"/>
    <p:sldId id="512" r:id="rId23"/>
    <p:sldId id="513" r:id="rId24"/>
    <p:sldId id="267" r:id="rId25"/>
    <p:sldId id="514" r:id="rId26"/>
    <p:sldId id="515" r:id="rId27"/>
    <p:sldId id="516" r:id="rId28"/>
    <p:sldId id="517" r:id="rId29"/>
    <p:sldId id="411" r:id="rId30"/>
    <p:sldId id="519" r:id="rId31"/>
    <p:sldId id="523" r:id="rId32"/>
    <p:sldId id="524" r:id="rId33"/>
    <p:sldId id="520" r:id="rId34"/>
    <p:sldId id="530" r:id="rId35"/>
    <p:sldId id="521" r:id="rId36"/>
    <p:sldId id="526" r:id="rId37"/>
    <p:sldId id="522" r:id="rId38"/>
    <p:sldId id="525" r:id="rId39"/>
    <p:sldId id="528" r:id="rId40"/>
    <p:sldId id="529" r:id="rId41"/>
    <p:sldId id="531" r:id="rId42"/>
    <p:sldId id="527" r:id="rId43"/>
    <p:sldId id="532" r:id="rId44"/>
    <p:sldId id="414" r:id="rId45"/>
    <p:sldId id="408" r:id="rId46"/>
    <p:sldId id="393" r:id="rId47"/>
    <p:sldId id="394" r:id="rId48"/>
    <p:sldId id="395" r:id="rId49"/>
    <p:sldId id="274" r:id="rId50"/>
    <p:sldId id="396" r:id="rId51"/>
    <p:sldId id="272" r:id="rId52"/>
    <p:sldId id="405" r:id="rId53"/>
    <p:sldId id="407" r:id="rId54"/>
    <p:sldId id="412" r:id="rId55"/>
    <p:sldId id="413" r:id="rId56"/>
    <p:sldId id="416" r:id="rId57"/>
    <p:sldId id="415" r:id="rId58"/>
    <p:sldId id="417" r:id="rId59"/>
    <p:sldId id="418" r:id="rId60"/>
    <p:sldId id="533" r:id="rId61"/>
    <p:sldId id="419" r:id="rId62"/>
    <p:sldId id="534" r:id="rId63"/>
    <p:sldId id="535" r:id="rId64"/>
    <p:sldId id="536" r:id="rId65"/>
    <p:sldId id="421" r:id="rId66"/>
    <p:sldId id="282" r:id="rId67"/>
    <p:sldId id="423" r:id="rId68"/>
    <p:sldId id="539" r:id="rId69"/>
    <p:sldId id="538" r:id="rId70"/>
    <p:sldId id="422" r:id="rId71"/>
    <p:sldId id="540" r:id="rId72"/>
    <p:sldId id="541" r:id="rId73"/>
    <p:sldId id="420" r:id="rId74"/>
    <p:sldId id="278" r:id="rId75"/>
    <p:sldId id="542" r:id="rId76"/>
    <p:sldId id="543" r:id="rId77"/>
    <p:sldId id="287" r:id="rId78"/>
    <p:sldId id="544" r:id="rId79"/>
    <p:sldId id="545" r:id="rId80"/>
    <p:sldId id="547" r:id="rId81"/>
    <p:sldId id="546" r:id="rId82"/>
    <p:sldId id="548" r:id="rId83"/>
    <p:sldId id="549" r:id="rId84"/>
    <p:sldId id="424" r:id="rId85"/>
    <p:sldId id="425" r:id="rId86"/>
    <p:sldId id="426" r:id="rId87"/>
    <p:sldId id="427" r:id="rId88"/>
    <p:sldId id="428" r:id="rId89"/>
    <p:sldId id="429" r:id="rId90"/>
    <p:sldId id="431" r:id="rId91"/>
    <p:sldId id="430" r:id="rId92"/>
    <p:sldId id="432" r:id="rId93"/>
    <p:sldId id="433" r:id="rId94"/>
    <p:sldId id="434" r:id="rId95"/>
    <p:sldId id="381" r:id="rId96"/>
    <p:sldId id="436" r:id="rId97"/>
    <p:sldId id="437" r:id="rId98"/>
    <p:sldId id="435" r:id="rId99"/>
    <p:sldId id="438" r:id="rId100"/>
    <p:sldId id="439" r:id="rId101"/>
    <p:sldId id="440" r:id="rId102"/>
    <p:sldId id="441" r:id="rId103"/>
    <p:sldId id="442" r:id="rId104"/>
    <p:sldId id="443" r:id="rId105"/>
    <p:sldId id="444" r:id="rId106"/>
    <p:sldId id="445" r:id="rId107"/>
    <p:sldId id="446" r:id="rId108"/>
    <p:sldId id="447" r:id="rId109"/>
    <p:sldId id="448" r:id="rId110"/>
    <p:sldId id="409" r:id="rId111"/>
    <p:sldId id="410" r:id="rId112"/>
    <p:sldId id="406" r:id="rId113"/>
    <p:sldId id="256" r:id="rId114"/>
    <p:sldId id="275" r:id="rId115"/>
    <p:sldId id="276" r:id="rId116"/>
    <p:sldId id="273" r:id="rId117"/>
    <p:sldId id="257" r:id="rId118"/>
    <p:sldId id="258" r:id="rId119"/>
    <p:sldId id="277" r:id="rId120"/>
    <p:sldId id="281" r:id="rId121"/>
    <p:sldId id="457" r:id="rId122"/>
    <p:sldId id="283" r:id="rId123"/>
    <p:sldId id="284" r:id="rId124"/>
    <p:sldId id="286" r:id="rId125"/>
    <p:sldId id="285" r:id="rId126"/>
    <p:sldId id="288" r:id="rId127"/>
    <p:sldId id="289" r:id="rId128"/>
    <p:sldId id="290" r:id="rId129"/>
    <p:sldId id="291" r:id="rId130"/>
    <p:sldId id="550" r:id="rId131"/>
    <p:sldId id="294" r:id="rId132"/>
    <p:sldId id="449" r:id="rId133"/>
    <p:sldId id="450" r:id="rId134"/>
    <p:sldId id="451" r:id="rId135"/>
    <p:sldId id="551" r:id="rId136"/>
    <p:sldId id="455" r:id="rId137"/>
    <p:sldId id="456" r:id="rId138"/>
    <p:sldId id="453" r:id="rId139"/>
    <p:sldId id="293" r:id="rId140"/>
    <p:sldId id="292" r:id="rId141"/>
    <p:sldId id="552" r:id="rId142"/>
    <p:sldId id="555" r:id="rId143"/>
    <p:sldId id="460" r:id="rId144"/>
    <p:sldId id="556" r:id="rId145"/>
    <p:sldId id="279" r:id="rId146"/>
    <p:sldId id="557" r:id="rId147"/>
    <p:sldId id="569" r:id="rId148"/>
    <p:sldId id="558" r:id="rId149"/>
    <p:sldId id="462" r:id="rId150"/>
    <p:sldId id="459" r:id="rId151"/>
    <p:sldId id="559" r:id="rId152"/>
    <p:sldId id="463" r:id="rId153"/>
    <p:sldId id="560" r:id="rId154"/>
    <p:sldId id="561" r:id="rId155"/>
    <p:sldId id="562" r:id="rId156"/>
    <p:sldId id="464" r:id="rId157"/>
    <p:sldId id="563" r:id="rId158"/>
    <p:sldId id="564" r:id="rId159"/>
    <p:sldId id="565" r:id="rId160"/>
    <p:sldId id="566" r:id="rId161"/>
    <p:sldId id="568" r:id="rId162"/>
    <p:sldId id="572" r:id="rId163"/>
    <p:sldId id="567" r:id="rId164"/>
    <p:sldId id="571" r:id="rId165"/>
    <p:sldId id="573" r:id="rId166"/>
    <p:sldId id="570" r:id="rId167"/>
    <p:sldId id="575" r:id="rId168"/>
    <p:sldId id="576" r:id="rId169"/>
    <p:sldId id="465" r:id="rId170"/>
    <p:sldId id="579" r:id="rId171"/>
    <p:sldId id="577" r:id="rId172"/>
    <p:sldId id="474" r:id="rId173"/>
    <p:sldId id="475" r:id="rId174"/>
    <p:sldId id="578" r:id="rId175"/>
    <p:sldId id="479" r:id="rId176"/>
    <p:sldId id="481" r:id="rId177"/>
    <p:sldId id="581" r:id="rId178"/>
    <p:sldId id="580" r:id="rId179"/>
    <p:sldId id="480" r:id="rId180"/>
    <p:sldId id="582" r:id="rId181"/>
    <p:sldId id="583" r:id="rId182"/>
    <p:sldId id="584" r:id="rId183"/>
    <p:sldId id="585" r:id="rId184"/>
    <p:sldId id="586" r:id="rId185"/>
    <p:sldId id="487" r:id="rId186"/>
    <p:sldId id="587" r:id="rId187"/>
    <p:sldId id="490" r:id="rId188"/>
    <p:sldId id="492" r:id="rId189"/>
    <p:sldId id="588" r:id="rId190"/>
    <p:sldId id="355" r:id="rId191"/>
    <p:sldId id="472" r:id="rId192"/>
    <p:sldId id="574" r:id="rId193"/>
    <p:sldId id="461" r:id="rId194"/>
    <p:sldId id="466" r:id="rId195"/>
    <p:sldId id="554" r:id="rId196"/>
    <p:sldId id="468" r:id="rId197"/>
    <p:sldId id="469" r:id="rId198"/>
    <p:sldId id="470" r:id="rId199"/>
    <p:sldId id="471" r:id="rId200"/>
    <p:sldId id="473" r:id="rId201"/>
    <p:sldId id="476" r:id="rId202"/>
    <p:sldId id="478" r:id="rId203"/>
    <p:sldId id="477" r:id="rId204"/>
    <p:sldId id="353" r:id="rId205"/>
    <p:sldId id="352" r:id="rId206"/>
    <p:sldId id="482" r:id="rId207"/>
    <p:sldId id="354" r:id="rId208"/>
    <p:sldId id="484" r:id="rId209"/>
    <p:sldId id="483" r:id="rId210"/>
    <p:sldId id="485" r:id="rId211"/>
    <p:sldId id="356" r:id="rId212"/>
    <p:sldId id="486" r:id="rId213"/>
    <p:sldId id="488" r:id="rId214"/>
    <p:sldId id="491" r:id="rId215"/>
    <p:sldId id="489" r:id="rId216"/>
    <p:sldId id="493" r:id="rId217"/>
    <p:sldId id="495" r:id="rId218"/>
    <p:sldId id="496" r:id="rId219"/>
    <p:sldId id="497" r:id="rId220"/>
    <p:sldId id="498" r:id="rId221"/>
    <p:sldId id="499" r:id="rId222"/>
    <p:sldId id="500" r:id="rId223"/>
    <p:sldId id="501" r:id="rId224"/>
    <p:sldId id="502" r:id="rId225"/>
    <p:sldId id="503" r:id="rId226"/>
    <p:sldId id="504" r:id="rId227"/>
    <p:sldId id="505" r:id="rId228"/>
    <p:sldId id="357" r:id="rId229"/>
    <p:sldId id="358" r:id="rId230"/>
    <p:sldId id="359" r:id="rId231"/>
    <p:sldId id="315" r:id="rId232"/>
    <p:sldId id="295" r:id="rId233"/>
    <p:sldId id="296" r:id="rId234"/>
    <p:sldId id="452" r:id="rId235"/>
    <p:sldId id="297" r:id="rId236"/>
    <p:sldId id="298" r:id="rId237"/>
    <p:sldId id="300" r:id="rId238"/>
    <p:sldId id="299" r:id="rId239"/>
    <p:sldId id="302" r:id="rId240"/>
    <p:sldId id="301" r:id="rId241"/>
    <p:sldId id="303" r:id="rId242"/>
    <p:sldId id="305" r:id="rId243"/>
    <p:sldId id="306" r:id="rId244"/>
    <p:sldId id="304" r:id="rId245"/>
    <p:sldId id="307" r:id="rId246"/>
    <p:sldId id="310" r:id="rId247"/>
    <p:sldId id="308" r:id="rId248"/>
    <p:sldId id="309" r:id="rId249"/>
    <p:sldId id="311" r:id="rId250"/>
    <p:sldId id="313" r:id="rId251"/>
    <p:sldId id="312" r:id="rId252"/>
    <p:sldId id="314" r:id="rId253"/>
    <p:sldId id="316" r:id="rId254"/>
    <p:sldId id="317" r:id="rId255"/>
    <p:sldId id="318" r:id="rId256"/>
    <p:sldId id="319" r:id="rId257"/>
    <p:sldId id="320" r:id="rId258"/>
    <p:sldId id="323" r:id="rId259"/>
    <p:sldId id="321" r:id="rId260"/>
    <p:sldId id="322" r:id="rId261"/>
    <p:sldId id="324" r:id="rId262"/>
    <p:sldId id="325" r:id="rId263"/>
    <p:sldId id="326" r:id="rId264"/>
    <p:sldId id="327" r:id="rId265"/>
    <p:sldId id="328" r:id="rId266"/>
    <p:sldId id="329" r:id="rId267"/>
    <p:sldId id="337" r:id="rId268"/>
    <p:sldId id="330" r:id="rId269"/>
    <p:sldId id="331" r:id="rId270"/>
    <p:sldId id="332" r:id="rId271"/>
    <p:sldId id="333" r:id="rId272"/>
    <p:sldId id="334" r:id="rId273"/>
    <p:sldId id="335" r:id="rId274"/>
    <p:sldId id="336" r:id="rId275"/>
    <p:sldId id="338" r:id="rId276"/>
    <p:sldId id="360" r:id="rId277"/>
    <p:sldId id="339" r:id="rId278"/>
    <p:sldId id="340" r:id="rId279"/>
    <p:sldId id="341" r:id="rId280"/>
    <p:sldId id="342" r:id="rId281"/>
    <p:sldId id="343" r:id="rId282"/>
    <p:sldId id="345" r:id="rId283"/>
    <p:sldId id="344" r:id="rId284"/>
    <p:sldId id="346" r:id="rId285"/>
    <p:sldId id="347" r:id="rId286"/>
    <p:sldId id="348" r:id="rId287"/>
    <p:sldId id="349" r:id="rId288"/>
    <p:sldId id="350" r:id="rId289"/>
    <p:sldId id="351" r:id="rId290"/>
    <p:sldId id="361" r:id="rId291"/>
    <p:sldId id="362" r:id="rId292"/>
    <p:sldId id="363" r:id="rId293"/>
    <p:sldId id="364" r:id="rId294"/>
    <p:sldId id="365" r:id="rId295"/>
    <p:sldId id="366" r:id="rId296"/>
    <p:sldId id="367" r:id="rId297"/>
    <p:sldId id="368" r:id="rId298"/>
    <p:sldId id="369" r:id="rId299"/>
    <p:sldId id="370" r:id="rId300"/>
    <p:sldId id="372" r:id="rId301"/>
    <p:sldId id="373" r:id="rId302"/>
    <p:sldId id="371" r:id="rId303"/>
    <p:sldId id="374" r:id="rId304"/>
    <p:sldId id="375" r:id="rId305"/>
    <p:sldId id="376" r:id="rId306"/>
    <p:sldId id="385" r:id="rId307"/>
    <p:sldId id="377" r:id="rId308"/>
    <p:sldId id="379" r:id="rId309"/>
    <p:sldId id="378" r:id="rId310"/>
    <p:sldId id="386" r:id="rId311"/>
    <p:sldId id="380" r:id="rId312"/>
    <p:sldId id="382" r:id="rId313"/>
    <p:sldId id="383" r:id="rId314"/>
    <p:sldId id="384" r:id="rId315"/>
    <p:sldId id="387" r:id="rId316"/>
    <p:sldId id="280" r:id="rId317"/>
    <p:sldId id="506" r:id="rId3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8E"/>
    <a:srgbClr val="34411B"/>
    <a:srgbClr val="293315"/>
    <a:srgbClr val="165E22"/>
    <a:srgbClr val="0E3E16"/>
    <a:srgbClr val="003300"/>
    <a:srgbClr val="00A84C"/>
    <a:srgbClr val="EC3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3" autoAdjust="0"/>
    <p:restoredTop sz="93606" autoAdjust="0"/>
  </p:normalViewPr>
  <p:slideViewPr>
    <p:cSldViewPr>
      <p:cViewPr>
        <p:scale>
          <a:sx n="55" d="100"/>
          <a:sy n="55" d="100"/>
        </p:scale>
        <p:origin x="-876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937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56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slide" Target="slides/slide314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slide" Target="slides/slide315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312" Type="http://schemas.openxmlformats.org/officeDocument/2006/relationships/slide" Target="slides/slide311.xml"/><Relationship Id="rId317" Type="http://schemas.openxmlformats.org/officeDocument/2006/relationships/slide" Target="slides/slide31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32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slide" Target="slides/slide312.xml"/><Relationship Id="rId318" Type="http://schemas.openxmlformats.org/officeDocument/2006/relationships/slide" Target="slides/slide317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notesMaster" Target="notesMasters/notesMaster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presProps" Target="presProps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viewProps" Target="viewProps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wmf"/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34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4" Type="http://schemas.openxmlformats.org/officeDocument/2006/relationships/image" Target="../media/image140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5" Type="http://schemas.openxmlformats.org/officeDocument/2006/relationships/image" Target="../media/image150.wmf"/><Relationship Id="rId4" Type="http://schemas.openxmlformats.org/officeDocument/2006/relationships/image" Target="../media/image14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wmf"/><Relationship Id="rId1" Type="http://schemas.openxmlformats.org/officeDocument/2006/relationships/image" Target="../media/image164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wmf"/><Relationship Id="rId1" Type="http://schemas.openxmlformats.org/officeDocument/2006/relationships/image" Target="../media/image173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wmf"/><Relationship Id="rId2" Type="http://schemas.openxmlformats.org/officeDocument/2006/relationships/image" Target="../media/image185.wmf"/><Relationship Id="rId1" Type="http://schemas.openxmlformats.org/officeDocument/2006/relationships/image" Target="../media/image184.w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wmf"/><Relationship Id="rId1" Type="http://schemas.openxmlformats.org/officeDocument/2006/relationships/image" Target="../media/image189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wmf"/><Relationship Id="rId2" Type="http://schemas.openxmlformats.org/officeDocument/2006/relationships/image" Target="../media/image212.wmf"/><Relationship Id="rId1" Type="http://schemas.openxmlformats.org/officeDocument/2006/relationships/image" Target="../media/image2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wmf"/><Relationship Id="rId2" Type="http://schemas.openxmlformats.org/officeDocument/2006/relationships/image" Target="../media/image215.wmf"/><Relationship Id="rId1" Type="http://schemas.openxmlformats.org/officeDocument/2006/relationships/image" Target="NULL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wmf"/><Relationship Id="rId2" Type="http://schemas.openxmlformats.org/officeDocument/2006/relationships/image" Target="../media/image221.wmf"/><Relationship Id="rId1" Type="http://schemas.openxmlformats.org/officeDocument/2006/relationships/image" Target="../media/image220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w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wmf"/><Relationship Id="rId1" Type="http://schemas.openxmlformats.org/officeDocument/2006/relationships/image" Target="../media/image237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wmf"/><Relationship Id="rId1" Type="http://schemas.openxmlformats.org/officeDocument/2006/relationships/image" Target="NULL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wmf"/><Relationship Id="rId1" Type="http://schemas.openxmlformats.org/officeDocument/2006/relationships/image" Target="NULL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wmf"/><Relationship Id="rId2" Type="http://schemas.openxmlformats.org/officeDocument/2006/relationships/image" Target="../media/image254.wmf"/><Relationship Id="rId1" Type="http://schemas.openxmlformats.org/officeDocument/2006/relationships/image" Target="../media/image253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w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wmf"/><Relationship Id="rId1" Type="http://schemas.openxmlformats.org/officeDocument/2006/relationships/image" Target="../media/image268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w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wmf"/><Relationship Id="rId1" Type="http://schemas.openxmlformats.org/officeDocument/2006/relationships/image" Target="../media/image298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5.wmf"/><Relationship Id="rId1" Type="http://schemas.openxmlformats.org/officeDocument/2006/relationships/image" Target="../media/image314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wmf"/></Relationships>
</file>

<file path=ppt/drawings/_rels/vmlDrawing5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7.wmf"/><Relationship Id="rId1" Type="http://schemas.openxmlformats.org/officeDocument/2006/relationships/image" Target="../media/image326.wmf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wmf"/><Relationship Id="rId2" Type="http://schemas.openxmlformats.org/officeDocument/2006/relationships/image" Target="../media/image332.wmf"/><Relationship Id="rId1" Type="http://schemas.openxmlformats.org/officeDocument/2006/relationships/image" Target="../media/image331.wmf"/><Relationship Id="rId4" Type="http://schemas.openxmlformats.org/officeDocument/2006/relationships/image" Target="../media/image33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0952A8F-0F69-477F-86B6-0FEAFACB1839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CCCF351-57A1-465C-99D3-1DEB4CA0C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19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CF351-57A1-465C-99D3-1DEB4CA0C65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8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CF351-57A1-465C-99D3-1DEB4CA0C655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72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ABBA701-0D65-4F6F-BD87-248DA6EF93A8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wm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9.wmf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8.wmf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46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7" Type="http://schemas.openxmlformats.org/officeDocument/2006/relationships/image" Target="../media/image106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3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12.wmf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16.jpeg"/><Relationship Id="rId4" Type="http://schemas.openxmlformats.org/officeDocument/2006/relationships/image" Target="../media/image115.wmf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50.bin"/><Relationship Id="rId7" Type="http://schemas.openxmlformats.org/officeDocument/2006/relationships/image" Target="../media/image1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118.wmf"/><Relationship Id="rId9" Type="http://schemas.openxmlformats.org/officeDocument/2006/relationships/image" Target="../media/image12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25.wmf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38.wmf"/><Relationship Id="rId4" Type="http://schemas.openxmlformats.org/officeDocument/2006/relationships/image" Target="../media/image127.w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hyperlink" Target="http://www.denversouth.org/" TargetMode="Externa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wmf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31.w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3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132.wmf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134.wmf"/><Relationship Id="rId9" Type="http://schemas.openxmlformats.org/officeDocument/2006/relationships/oleObject" Target="../embeddings/oleObject62.bin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140.wmf"/><Relationship Id="rId4" Type="http://schemas.openxmlformats.org/officeDocument/2006/relationships/image" Target="../media/image137.wmf"/><Relationship Id="rId9" Type="http://schemas.openxmlformats.org/officeDocument/2006/relationships/oleObject" Target="../embeddings/oleObject66.bin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hyperlink" Target="http://www.mathsisfun.com/geometry/radians.html" TargetMode="Externa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13" Type="http://schemas.openxmlformats.org/officeDocument/2006/relationships/image" Target="../media/image150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47.wmf"/><Relationship Id="rId11" Type="http://schemas.openxmlformats.org/officeDocument/2006/relationships/image" Target="../media/image149.wmf"/><Relationship Id="rId5" Type="http://schemas.openxmlformats.org/officeDocument/2006/relationships/oleObject" Target="../embeddings/oleObject68.bin"/><Relationship Id="rId10" Type="http://schemas.openxmlformats.org/officeDocument/2006/relationships/oleObject" Target="../embeddings/oleObject70.bin"/><Relationship Id="rId4" Type="http://schemas.openxmlformats.org/officeDocument/2006/relationships/image" Target="../media/image146.wmf"/><Relationship Id="rId9" Type="http://schemas.openxmlformats.org/officeDocument/2006/relationships/image" Target="../media/image15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gif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gif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58.wmf"/><Relationship Id="rId4" Type="http://schemas.openxmlformats.org/officeDocument/2006/relationships/oleObject" Target="../embeddings/oleObject72.bin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74.bin"/><Relationship Id="rId5" Type="http://schemas.openxmlformats.org/officeDocument/2006/relationships/image" Target="../media/image159.wmf"/><Relationship Id="rId4" Type="http://schemas.openxmlformats.org/officeDocument/2006/relationships/oleObject" Target="../embeddings/oleObject73.bin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gif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7" Type="http://schemas.openxmlformats.org/officeDocument/2006/relationships/image" Target="../media/image1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76.bin"/><Relationship Id="rId5" Type="http://schemas.openxmlformats.org/officeDocument/2006/relationships/image" Target="../media/image166.wmf"/><Relationship Id="rId4" Type="http://schemas.openxmlformats.org/officeDocument/2006/relationships/image" Target="../media/image164.wmf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67.wmf"/><Relationship Id="rId4" Type="http://schemas.openxmlformats.org/officeDocument/2006/relationships/oleObject" Target="../embeddings/oleObject77.bin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7" Type="http://schemas.openxmlformats.org/officeDocument/2006/relationships/image" Target="../media/image17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74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173.wmf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gif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178.wmf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85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184.wmf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90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189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3.jpeg"/><Relationship Id="rId4" Type="http://schemas.openxmlformats.org/officeDocument/2006/relationships/image" Target="../media/image156.gif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wmf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wmf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wmf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5.wmf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gif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4.pn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gif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209.gif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wmf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12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211.wmf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15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217.wmf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wmf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wmf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wmf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21.wmf"/><Relationship Id="rId5" Type="http://schemas.openxmlformats.org/officeDocument/2006/relationships/oleObject" Target="../embeddings/oleObject94.bin"/><Relationship Id="rId4" Type="http://schemas.openxmlformats.org/officeDocument/2006/relationships/image" Target="../media/image220.wmf"/><Relationship Id="rId9" Type="http://schemas.openxmlformats.org/officeDocument/2006/relationships/image" Target="../media/image66.jpeg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wmf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wmf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wmf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wmf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wmf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wmf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wmf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207.gif"/><Relationship Id="rId4" Type="http://schemas.openxmlformats.org/officeDocument/2006/relationships/image" Target="../media/image230.wmf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gif"/><Relationship Id="rId2" Type="http://schemas.openxmlformats.org/officeDocument/2006/relationships/image" Target="../media/image20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7.gif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wmf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wmf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7" Type="http://schemas.openxmlformats.org/officeDocument/2006/relationships/image" Target="../media/image2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98.bin"/><Relationship Id="rId5" Type="http://schemas.openxmlformats.org/officeDocument/2006/relationships/image" Target="../media/image237.wmf"/><Relationship Id="rId4" Type="http://schemas.openxmlformats.org/officeDocument/2006/relationships/oleObject" Target="../embeddings/oleObject97.bin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gif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wmf"/><Relationship Id="rId2" Type="http://schemas.openxmlformats.org/officeDocument/2006/relationships/image" Target="../media/image241.wmf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wmf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wmf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gif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wmf"/><Relationship Id="rId2" Type="http://schemas.openxmlformats.org/officeDocument/2006/relationships/image" Target="../media/image246.wmf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wmf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249.w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250.jpeg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wmf"/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252.wmf"/><Relationship Id="rId4" Type="http://schemas.openxmlformats.org/officeDocument/2006/relationships/oleObject" Target="../embeddings/oleObject102.bin"/></Relationships>
</file>

<file path=ppt/slides/_rels/slide2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wmf"/><Relationship Id="rId3" Type="http://schemas.openxmlformats.org/officeDocument/2006/relationships/oleObject" Target="../embeddings/oleObject103.bin"/><Relationship Id="rId7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54.w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25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gif"/><Relationship Id="rId2" Type="http://schemas.openxmlformats.org/officeDocument/2006/relationships/image" Target="../media/image25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8.gif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gif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wmf"/><Relationship Id="rId7" Type="http://schemas.openxmlformats.org/officeDocument/2006/relationships/image" Target="../media/image26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60.w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262.wmf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wmf"/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wmf"/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wmf"/><Relationship Id="rId7" Type="http://schemas.openxmlformats.org/officeDocument/2006/relationships/image" Target="../media/image26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108.bin"/><Relationship Id="rId5" Type="http://schemas.openxmlformats.org/officeDocument/2006/relationships/image" Target="../media/image268.wmf"/><Relationship Id="rId4" Type="http://schemas.openxmlformats.org/officeDocument/2006/relationships/oleObject" Target="../embeddings/oleObject107.bin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2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wmf"/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wmf"/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wmf"/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wmf"/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282.wmf"/><Relationship Id="rId4" Type="http://schemas.openxmlformats.org/officeDocument/2006/relationships/oleObject" Target="../embeddings/oleObject109.bin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wmf"/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wmf"/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7.gif"/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8.wmf"/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9.jpg"/><Relationship Id="rId1" Type="http://schemas.openxmlformats.org/officeDocument/2006/relationships/slideLayout" Target="../slideLayouts/slideLayout2.x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wmf"/><Relationship Id="rId2" Type="http://schemas.openxmlformats.org/officeDocument/2006/relationships/image" Target="../media/image290.wmf"/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wmf"/><Relationship Id="rId1" Type="http://schemas.openxmlformats.org/officeDocument/2006/relationships/slideLayout" Target="../slideLayouts/slideLayout2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gif"/><Relationship Id="rId1" Type="http://schemas.openxmlformats.org/officeDocument/2006/relationships/slideLayout" Target="../slideLayouts/slideLayout2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295.wmf"/><Relationship Id="rId4" Type="http://schemas.openxmlformats.org/officeDocument/2006/relationships/oleObject" Target="../embeddings/oleObject110.bin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2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wmf"/><Relationship Id="rId1" Type="http://schemas.openxmlformats.org/officeDocument/2006/relationships/slideLayout" Target="../slideLayouts/slideLayout2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99.wmf"/><Relationship Id="rId5" Type="http://schemas.openxmlformats.org/officeDocument/2006/relationships/oleObject" Target="../embeddings/oleObject112.bin"/><Relationship Id="rId4" Type="http://schemas.openxmlformats.org/officeDocument/2006/relationships/image" Target="../media/image298.wmf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301.wmf"/><Relationship Id="rId4" Type="http://schemas.openxmlformats.org/officeDocument/2006/relationships/image" Target="../media/image300.wmf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wmf"/><Relationship Id="rId1" Type="http://schemas.openxmlformats.org/officeDocument/2006/relationships/slideLayout" Target="../slideLayouts/slideLayout2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2.wmf"/><Relationship Id="rId1" Type="http://schemas.openxmlformats.org/officeDocument/2006/relationships/slideLayout" Target="../slideLayouts/slideLayout2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wmf"/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wmf"/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wmf"/><Relationship Id="rId2" Type="http://schemas.openxmlformats.org/officeDocument/2006/relationships/image" Target="../media/image303.wmf"/><Relationship Id="rId1" Type="http://schemas.openxmlformats.org/officeDocument/2006/relationships/slideLayout" Target="../slideLayouts/slideLayout2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83.gif"/><Relationship Id="rId4" Type="http://schemas.openxmlformats.org/officeDocument/2006/relationships/image" Target="../media/image305.wmf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7.jpeg"/><Relationship Id="rId1" Type="http://schemas.openxmlformats.org/officeDocument/2006/relationships/slideLayout" Target="../slideLayouts/slideLayout2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wmf"/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wmf"/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2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2.x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313.png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312.wmf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7" Type="http://schemas.openxmlformats.org/officeDocument/2006/relationships/image" Target="../media/image3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315.wmf"/><Relationship Id="rId5" Type="http://schemas.openxmlformats.org/officeDocument/2006/relationships/oleObject" Target="../embeddings/oleObject118.bin"/><Relationship Id="rId4" Type="http://schemas.openxmlformats.org/officeDocument/2006/relationships/image" Target="../media/image314.wmf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7.wmf"/><Relationship Id="rId1" Type="http://schemas.openxmlformats.org/officeDocument/2006/relationships/slideLayout" Target="../slideLayouts/slideLayout2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wmf"/><Relationship Id="rId1" Type="http://schemas.openxmlformats.org/officeDocument/2006/relationships/slideLayout" Target="../slideLayouts/slideLayout2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wmf"/><Relationship Id="rId1" Type="http://schemas.openxmlformats.org/officeDocument/2006/relationships/slideLayout" Target="../slideLayouts/slideLayout2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9.jpeg"/><Relationship Id="rId1" Type="http://schemas.openxmlformats.org/officeDocument/2006/relationships/slideLayout" Target="../slideLayouts/slideLayout2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13.bin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wmf"/><Relationship Id="rId1" Type="http://schemas.openxmlformats.org/officeDocument/2006/relationships/slideLayout" Target="../slideLayouts/slideLayout2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jpeg"/><Relationship Id="rId1" Type="http://schemas.openxmlformats.org/officeDocument/2006/relationships/slideLayout" Target="../slideLayouts/slideLayout2.x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240.gif"/><Relationship Id="rId4" Type="http://schemas.openxmlformats.org/officeDocument/2006/relationships/image" Target="../media/image322.wmf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gif"/><Relationship Id="rId1" Type="http://schemas.openxmlformats.org/officeDocument/2006/relationships/slideLayout" Target="../slideLayouts/slideLayout2.x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4.wmf"/><Relationship Id="rId2" Type="http://schemas.openxmlformats.org/officeDocument/2006/relationships/image" Target="../media/image32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5.wmf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327.w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326.wmf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8.jpeg"/><Relationship Id="rId1" Type="http://schemas.openxmlformats.org/officeDocument/2006/relationships/slideLayout" Target="../slideLayouts/slideLayout2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9.jpg"/><Relationship Id="rId1" Type="http://schemas.openxmlformats.org/officeDocument/2006/relationships/slideLayout" Target="../slideLayouts/slideLayout2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wmf"/><Relationship Id="rId1" Type="http://schemas.openxmlformats.org/officeDocument/2006/relationships/slideLayout" Target="../slideLayouts/slideLayout2.xml"/></Relationships>
</file>

<file path=ppt/slides/_rels/slide3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3.wmf"/><Relationship Id="rId3" Type="http://schemas.openxmlformats.org/officeDocument/2006/relationships/oleObject" Target="../embeddings/oleObject122.bin"/><Relationship Id="rId7" Type="http://schemas.openxmlformats.org/officeDocument/2006/relationships/oleObject" Target="../embeddings/oleObject1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6" Type="http://schemas.openxmlformats.org/officeDocument/2006/relationships/image" Target="../media/image332.wmf"/><Relationship Id="rId5" Type="http://schemas.openxmlformats.org/officeDocument/2006/relationships/oleObject" Target="../embeddings/oleObject123.bin"/><Relationship Id="rId10" Type="http://schemas.openxmlformats.org/officeDocument/2006/relationships/image" Target="../media/image334.wmf"/><Relationship Id="rId4" Type="http://schemas.openxmlformats.org/officeDocument/2006/relationships/image" Target="../media/image331.wmf"/><Relationship Id="rId9" Type="http://schemas.openxmlformats.org/officeDocument/2006/relationships/oleObject" Target="../embeddings/oleObject125.bin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8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49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9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23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6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63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65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68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76.w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77.w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80.wmf"/><Relationship Id="rId9" Type="http://schemas.openxmlformats.org/officeDocument/2006/relationships/image" Target="../media/image83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90.wmf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9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wmf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1143000"/>
            <a:ext cx="6553200" cy="2656362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Mrs. Starbuck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Room 323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Welcome to 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Pre-Calculus!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4038600"/>
            <a:ext cx="6172200" cy="2362200"/>
          </a:xfrm>
        </p:spPr>
        <p:txBody>
          <a:bodyPr>
            <a:normAutofit lnSpcReduction="10000"/>
          </a:bodyPr>
          <a:lstStyle/>
          <a:p>
            <a:endParaRPr lang="en-US" sz="4800" dirty="0" smtClean="0">
              <a:solidFill>
                <a:srgbClr val="7030A0"/>
              </a:solidFill>
            </a:endParaRPr>
          </a:p>
          <a:p>
            <a:r>
              <a:rPr lang="en-US" sz="4800" dirty="0" smtClean="0">
                <a:solidFill>
                  <a:srgbClr val="7030A0"/>
                </a:solidFill>
              </a:rPr>
              <a:t>Find your </a:t>
            </a:r>
          </a:p>
          <a:p>
            <a:r>
              <a:rPr lang="en-US" sz="4800" dirty="0" smtClean="0">
                <a:solidFill>
                  <a:srgbClr val="7030A0"/>
                </a:solidFill>
              </a:rPr>
              <a:t>Assigned Seat</a:t>
            </a:r>
            <a:endParaRPr lang="en-US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25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Solve each equation for ‘x’, showing ALL work and checking your answers…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82000" cy="519866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  = </a:t>
            </a:r>
            <a:r>
              <a:rPr lang="en-US" dirty="0"/>
              <a:t> – 5832</a:t>
            </a: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x</a:t>
            </a:r>
            <a:r>
              <a:rPr lang="en-US" baseline="30000" dirty="0" smtClean="0"/>
              <a:t>4 </a:t>
            </a:r>
            <a:r>
              <a:rPr lang="en-US" dirty="0" smtClean="0"/>
              <a:t>+ 19  = 28,580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/>
              <a:t> – 6x</a:t>
            </a:r>
            <a:r>
              <a:rPr lang="en-US" baseline="30000" dirty="0" smtClean="0"/>
              <a:t>5</a:t>
            </a:r>
            <a:r>
              <a:rPr lang="en-US" dirty="0" smtClean="0"/>
              <a:t> = -46,656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 x</a:t>
            </a:r>
            <a:r>
              <a:rPr lang="en-US" baseline="30000" dirty="0" smtClean="0"/>
              <a:t>6</a:t>
            </a:r>
            <a:r>
              <a:rPr lang="en-US" dirty="0" smtClean="0"/>
              <a:t> – 19 = 6125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5.   Describe and explain the steps you used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solve the equations…WHY did you do those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steps?</a:t>
            </a:r>
          </a:p>
          <a:p>
            <a:pPr marL="0" indent="0">
              <a:buNone/>
            </a:pPr>
            <a:r>
              <a:rPr lang="en-US" dirty="0" smtClean="0"/>
              <a:t>6. </a:t>
            </a:r>
            <a:r>
              <a:rPr lang="en-US" dirty="0"/>
              <a:t>How can you use what you know to solve,           </a:t>
            </a:r>
          </a:p>
          <a:p>
            <a:pPr marL="0" indent="0">
              <a:buNone/>
            </a:pPr>
            <a:r>
              <a:rPr lang="en-US" dirty="0" smtClean="0"/>
              <a:t>    for </a:t>
            </a:r>
            <a:r>
              <a:rPr lang="en-US" dirty="0"/>
              <a:t>‘x’?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>
                <a:solidFill>
                  <a:srgbClr val="C00000"/>
                </a:solidFill>
              </a:rPr>
              <a:t>HW #1 – Due Tuesday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1266" name="Picture 2" descr="C:\Users\dstarbu\AppData\Local\Microsoft\Windows\Temporary Internet Files\Content.IE5\9SET1P90\MC900281219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71" y="1785257"/>
            <a:ext cx="2794174" cy="255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579876"/>
              </p:ext>
            </p:extLst>
          </p:nvPr>
        </p:nvGraphicFramePr>
        <p:xfrm>
          <a:off x="6248400" y="5410200"/>
          <a:ext cx="190154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333" name="Equation" r:id="rId3" imgW="774360" imgH="393480" progId="Equation.DSMT4">
                  <p:embed/>
                </p:oleObj>
              </mc:Choice>
              <mc:Fallback>
                <p:oleObj name="Equation" r:id="rId3" imgW="774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8400" y="5410200"/>
                        <a:ext cx="1901545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029016"/>
              </p:ext>
            </p:extLst>
          </p:nvPr>
        </p:nvGraphicFramePr>
        <p:xfrm>
          <a:off x="838200" y="3570288"/>
          <a:ext cx="298450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334" name="Equation" r:id="rId5" imgW="152280" imgH="393480" progId="Equation.DSMT4">
                  <p:embed/>
                </p:oleObj>
              </mc:Choice>
              <mc:Fallback>
                <p:oleObj name="Equation" r:id="rId5" imgW="15228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570288"/>
                        <a:ext cx="298450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457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44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286/ #1-24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Project – ‘Inflation/Deflation’ Due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Progress Check / Problem Statement due 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 – Pg. 287/ #45-49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Logistical Functions – Pg. 283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288/ #55</a:t>
            </a:r>
          </a:p>
          <a:p>
            <a:r>
              <a:rPr lang="en-US" b="1" u="sng" dirty="0" smtClean="0">
                <a:solidFill>
                  <a:srgbClr val="002060"/>
                </a:solidFill>
              </a:rPr>
              <a:t>Quiz Friday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287/ #39, 40, 51-66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73733" name="Picture 5" descr="C:\Users\dstarbu\AppData\Local\Microsoft\Windows\Temporary Internet Files\Content.IE5\2PUEW0UN\MC900439613[1].png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31889"/>
            <a:ext cx="2914650" cy="320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447800"/>
            <a:ext cx="8610600" cy="5026152"/>
          </a:xfrm>
        </p:spPr>
        <p:txBody>
          <a:bodyPr/>
          <a:lstStyle/>
          <a:p>
            <a:r>
              <a:rPr lang="en-US" b="1" dirty="0">
                <a:solidFill>
                  <a:srgbClr val="003300"/>
                </a:solidFill>
              </a:rPr>
              <a:t>Project – ‘Inflation/Deflation’ Due </a:t>
            </a:r>
            <a:r>
              <a:rPr lang="en-US" b="1" dirty="0" smtClean="0">
                <a:solidFill>
                  <a:srgbClr val="003300"/>
                </a:solidFill>
              </a:rPr>
              <a:t>FRIDAY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Problem Statement / Process Start due TODAY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Quiz Friday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287/ #39, 40, </a:t>
            </a:r>
            <a:r>
              <a:rPr lang="en-US" b="1" dirty="0" smtClean="0">
                <a:solidFill>
                  <a:srgbClr val="C00000"/>
                </a:solidFill>
              </a:rPr>
              <a:t>51-66 DUE Wed., Thurs.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Pg. 288/ #55-58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Complete Pg. 296/ #1-22 with your group</a:t>
            </a:r>
            <a:endParaRPr lang="en-US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01" y="4031255"/>
            <a:ext cx="3549543" cy="289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8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/>
          <a:lstStyle/>
          <a:p>
            <a:r>
              <a:rPr lang="en-US" b="1" dirty="0">
                <a:solidFill>
                  <a:srgbClr val="003300"/>
                </a:solidFill>
              </a:rPr>
              <a:t>Project – ‘Inflation/Deflation’ Due </a:t>
            </a:r>
            <a:r>
              <a:rPr lang="en-US" b="1" dirty="0" smtClean="0">
                <a:solidFill>
                  <a:srgbClr val="003300"/>
                </a:solidFill>
              </a:rPr>
              <a:t>FRIDAY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u="sng" dirty="0" smtClean="0">
                <a:solidFill>
                  <a:srgbClr val="002060"/>
                </a:solidFill>
              </a:rPr>
              <a:t>Quiz </a:t>
            </a:r>
            <a:r>
              <a:rPr lang="en-US" b="1" u="sng" dirty="0">
                <a:solidFill>
                  <a:srgbClr val="002060"/>
                </a:solidFill>
              </a:rPr>
              <a:t>Friday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287/ #39, 40, </a:t>
            </a:r>
            <a:r>
              <a:rPr lang="en-US" b="1" dirty="0" smtClean="0">
                <a:solidFill>
                  <a:srgbClr val="C00000"/>
                </a:solidFill>
              </a:rPr>
              <a:t>51-66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297/ #29-34, 39-42, 45, 46 Due </a:t>
            </a:r>
            <a:r>
              <a:rPr lang="en-US" b="1" dirty="0" smtClean="0">
                <a:solidFill>
                  <a:srgbClr val="C00000"/>
                </a:solidFill>
              </a:rPr>
              <a:t>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Group Exponential Task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/>
              <a:t>Each group member has ALL work in the CW section of your binder</a:t>
            </a:r>
          </a:p>
          <a:p>
            <a:r>
              <a:rPr lang="en-US" b="1" dirty="0" smtClean="0"/>
              <a:t>One Poster per group</a:t>
            </a:r>
            <a:endParaRPr lang="en-US" b="1" dirty="0"/>
          </a:p>
        </p:txBody>
      </p:sp>
      <p:pic>
        <p:nvPicPr>
          <p:cNvPr id="74756" name="Picture 4" descr="C:\Users\dstarbu\AppData\Local\Microsoft\Windows\Temporary Internet Files\Content.IE5\2PUEW0UN\MC900197662[2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95590"/>
            <a:ext cx="2649026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13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27038"/>
            <a:ext cx="8686800" cy="868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Each group poster should have the following: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90600"/>
            <a:ext cx="8534400" cy="5863728"/>
          </a:xfrm>
        </p:spPr>
        <p:txBody>
          <a:bodyPr/>
          <a:lstStyle/>
          <a:p>
            <a:r>
              <a:rPr lang="en-US" dirty="0" smtClean="0"/>
              <a:t>Title and copy of table data</a:t>
            </a:r>
          </a:p>
          <a:p>
            <a:r>
              <a:rPr lang="en-US" dirty="0" smtClean="0"/>
              <a:t>Calculation of G/D factor, showing ALL work using the POINT/RATIO formula</a:t>
            </a:r>
          </a:p>
          <a:p>
            <a:r>
              <a:rPr lang="en-US" dirty="0" smtClean="0"/>
              <a:t>Calculation of STARTING VALUE (t=0)</a:t>
            </a:r>
          </a:p>
          <a:p>
            <a:r>
              <a:rPr lang="en-US" dirty="0" smtClean="0"/>
              <a:t>Calculation of G/D RATE, as decimal and percent</a:t>
            </a:r>
          </a:p>
          <a:p>
            <a:r>
              <a:rPr lang="en-US" dirty="0" smtClean="0"/>
              <a:t>Exponential Function for table, defining variables</a:t>
            </a:r>
          </a:p>
          <a:p>
            <a:r>
              <a:rPr lang="en-US" dirty="0" smtClean="0"/>
              <a:t>Graph of table, with exponential function graphed over the data</a:t>
            </a:r>
          </a:p>
          <a:p>
            <a:r>
              <a:rPr lang="en-US" dirty="0" smtClean="0"/>
              <a:t>Answers to STARBUCK questions, showing ALL work using GRAPH (labeled) and EQUATION </a:t>
            </a:r>
          </a:p>
          <a:p>
            <a:r>
              <a:rPr lang="en-US" dirty="0" smtClean="0"/>
              <a:t>Summary sentences for all solutions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7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7696200" cy="5105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3300"/>
                </a:solidFill>
              </a:rPr>
              <a:t>Project – ‘Inflation/Deflation’ </a:t>
            </a:r>
            <a:r>
              <a:rPr lang="en-US" b="1" dirty="0" smtClean="0">
                <a:solidFill>
                  <a:srgbClr val="003300"/>
                </a:solidFill>
              </a:rPr>
              <a:t>Due TODAY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 – TODAY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</a:t>
            </a:r>
            <a:r>
              <a:rPr lang="en-US" b="1" dirty="0">
                <a:solidFill>
                  <a:srgbClr val="C00000"/>
                </a:solidFill>
              </a:rPr>
              <a:t>. 287/ #39, 40, </a:t>
            </a:r>
            <a:r>
              <a:rPr lang="en-US" b="1" dirty="0" smtClean="0">
                <a:solidFill>
                  <a:srgbClr val="C00000"/>
                </a:solidFill>
              </a:rPr>
              <a:t>51-66; Pg. 297/ #29-34, 39-42, 45, 46 Due TUESDAY</a:t>
            </a:r>
          </a:p>
          <a:p>
            <a:r>
              <a:rPr lang="en-US" b="1" dirty="0">
                <a:solidFill>
                  <a:srgbClr val="003300"/>
                </a:solidFill>
              </a:rPr>
              <a:t>Binder Check/Note Check </a:t>
            </a:r>
            <a:r>
              <a:rPr lang="en-US" b="1" u="sng" dirty="0">
                <a:solidFill>
                  <a:srgbClr val="003300"/>
                </a:solidFill>
              </a:rPr>
              <a:t>MONDAY</a:t>
            </a:r>
          </a:p>
          <a:p>
            <a:r>
              <a:rPr lang="en-US" b="1" dirty="0">
                <a:solidFill>
                  <a:srgbClr val="003300"/>
                </a:solidFill>
              </a:rPr>
              <a:t>Make Up Work Test Corrections Due </a:t>
            </a:r>
            <a:r>
              <a:rPr lang="en-US" b="1" u="sng" dirty="0">
                <a:solidFill>
                  <a:srgbClr val="003300"/>
                </a:solidFill>
              </a:rPr>
              <a:t>FRIDAY</a:t>
            </a:r>
            <a:r>
              <a:rPr lang="en-US" b="1" dirty="0">
                <a:solidFill>
                  <a:srgbClr val="003300"/>
                </a:solidFill>
              </a:rPr>
              <a:t> December 13</a:t>
            </a:r>
          </a:p>
          <a:p>
            <a:r>
              <a:rPr lang="en-US" b="1" u="sng" dirty="0">
                <a:solidFill>
                  <a:srgbClr val="002060"/>
                </a:solidFill>
              </a:rPr>
              <a:t>Finals </a:t>
            </a:r>
            <a:r>
              <a:rPr lang="en-US" b="1" u="sng" dirty="0" smtClean="0">
                <a:solidFill>
                  <a:srgbClr val="002060"/>
                </a:solidFill>
              </a:rPr>
              <a:t>week of Dec. 16 – </a:t>
            </a:r>
            <a:r>
              <a:rPr lang="en-US" b="1" u="sng" dirty="0">
                <a:solidFill>
                  <a:srgbClr val="002060"/>
                </a:solidFill>
              </a:rPr>
              <a:t>7:45 am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Monday December 16 – Per. 1, 2, 3 Finals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Tuesday December 17 – Per. 4, 5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Wednesday December 18 – Per. 6, 7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Thursday December 19 – Make-Up Finals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75778" name="Picture 2" descr="C:\Users\dstarbu\AppData\Local\Microsoft\Windows\Temporary Internet Files\Content.IE5\GXCNT3Q0\MC900078743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243350"/>
            <a:ext cx="1728900" cy="26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97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287/ #39, 40, 51-66; Pg. 297/ #29-34, 39-42, 45, 46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Progress Reports – </a:t>
            </a:r>
            <a:r>
              <a:rPr lang="en-US" b="1" dirty="0">
                <a:solidFill>
                  <a:srgbClr val="C00000"/>
                </a:solidFill>
              </a:rPr>
              <a:t>Make-Up Work, Test Corrections, Re-Writes due FRIDAY </a:t>
            </a:r>
            <a:r>
              <a:rPr lang="en-US" b="1" dirty="0" smtClean="0">
                <a:solidFill>
                  <a:srgbClr val="C00000"/>
                </a:solidFill>
              </a:rPr>
              <a:t>12/13 – NO EXCEPTIONS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Concept Map Project Due At FINAL – NO LATE PROJECTS ACCEPTED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Logarithms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308/ #1-24, 33-40; Pg. 317/ #</a:t>
            </a:r>
            <a:r>
              <a:rPr lang="en-US" b="1" dirty="0" smtClean="0">
                <a:solidFill>
                  <a:srgbClr val="C00000"/>
                </a:solidFill>
              </a:rPr>
              <a:t>1-38</a:t>
            </a: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/>
              <a:t>Binder Check Wednesday/Thursday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3730" name="Picture 2" descr="C:\Users\dstarbu\AppData\Local\Microsoft\Windows\Temporary Internet Files\Content.IE5\GXCNT3Q0\MC900444777[1]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124899"/>
            <a:ext cx="1934032" cy="250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7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50292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Pg. 308/ #25-32; 59-64; Pg. 331/ #1-10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323 - EARTHQUAKES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308/ #1-24, 33-40; Pg. 317/ #1-38</a:t>
            </a:r>
          </a:p>
          <a:p>
            <a:r>
              <a:rPr lang="en-US" b="1" dirty="0"/>
              <a:t>Binder Check </a:t>
            </a:r>
            <a:r>
              <a:rPr lang="en-US" b="1" dirty="0" smtClean="0"/>
              <a:t>TODAY</a:t>
            </a:r>
            <a:endParaRPr lang="en-US" b="1" dirty="0"/>
          </a:p>
          <a:p>
            <a:r>
              <a:rPr lang="en-US" b="1" dirty="0" smtClean="0">
                <a:solidFill>
                  <a:srgbClr val="003300"/>
                </a:solidFill>
              </a:rPr>
              <a:t>Concept </a:t>
            </a:r>
            <a:r>
              <a:rPr lang="en-US" b="1" dirty="0">
                <a:solidFill>
                  <a:srgbClr val="003300"/>
                </a:solidFill>
              </a:rPr>
              <a:t>Map Due at FINAL EXAM</a:t>
            </a:r>
          </a:p>
          <a:p>
            <a:r>
              <a:rPr lang="en-US" b="1" dirty="0">
                <a:solidFill>
                  <a:srgbClr val="FF0000"/>
                </a:solidFill>
              </a:rPr>
              <a:t>Make-Up Work, Test Corrections, Re-Writes due FRIDAY 12/13</a:t>
            </a:r>
          </a:p>
          <a:p>
            <a:endParaRPr lang="en-US" dirty="0"/>
          </a:p>
        </p:txBody>
      </p:sp>
      <p:pic>
        <p:nvPicPr>
          <p:cNvPr id="74754" name="Picture 2" descr="C:\Users\dstarbu\AppData\Local\Microsoft\Windows\Temporary Internet Files\Content.IE5\WTZ3S8M0\MC900199717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1803624" cy="203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70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447800"/>
            <a:ext cx="8610600" cy="502615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Find the VERTICAL and HORIZONTAL Asymptotes for the function: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Given 					; find the following:</a:t>
            </a:r>
          </a:p>
          <a:p>
            <a:pPr marL="822960" lvl="1" indent="-457200">
              <a:buAutoNum type="alphaLcPeriod"/>
            </a:pPr>
            <a:r>
              <a:rPr lang="en-US" dirty="0" smtClean="0"/>
              <a:t>f(g(x))			b.  f</a:t>
            </a:r>
            <a:r>
              <a:rPr lang="en-US" baseline="30000" dirty="0" smtClean="0"/>
              <a:t>-1</a:t>
            </a:r>
            <a:r>
              <a:rPr lang="en-US" dirty="0" smtClean="0"/>
              <a:t>(x)	c.	g(f(-5))</a:t>
            </a:r>
          </a:p>
          <a:p>
            <a:pPr marL="1588" lvl="1" indent="0">
              <a:buNone/>
            </a:pPr>
            <a:endParaRPr lang="en-US" dirty="0"/>
          </a:p>
          <a:p>
            <a:pPr marL="458788" lvl="1" indent="-457200">
              <a:buAutoNum type="arabicPeriod" startAt="3"/>
            </a:pPr>
            <a:r>
              <a:rPr lang="en-US" dirty="0" smtClean="0"/>
              <a:t>Re-Write the function in VERTEX form using Completing the Square:</a:t>
            </a:r>
          </a:p>
          <a:p>
            <a:pPr marL="1588" lvl="1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680349"/>
              </p:ext>
            </p:extLst>
          </p:nvPr>
        </p:nvGraphicFramePr>
        <p:xfrm>
          <a:off x="1752600" y="3505200"/>
          <a:ext cx="3810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649" name="Equation" r:id="rId3" imgW="1930320" imgH="228600" progId="Equation.DSMT4">
                  <p:embed/>
                </p:oleObj>
              </mc:Choice>
              <mc:Fallback>
                <p:oleObj name="Equation" r:id="rId3" imgW="19303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752600" y="3505200"/>
                        <a:ext cx="38100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218519"/>
              </p:ext>
            </p:extLst>
          </p:nvPr>
        </p:nvGraphicFramePr>
        <p:xfrm>
          <a:off x="2438400" y="5410200"/>
          <a:ext cx="396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650" name="Equation" r:id="rId4" imgW="1320480" imgH="228600" progId="Equation.DSMT4">
                  <p:embed/>
                </p:oleObj>
              </mc:Choice>
              <mc:Fallback>
                <p:oleObj name="Equation" r:id="rId4" imgW="1320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2438400" y="5410200"/>
                        <a:ext cx="3962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801841"/>
              </p:ext>
            </p:extLst>
          </p:nvPr>
        </p:nvGraphicFramePr>
        <p:xfrm>
          <a:off x="2590800" y="1981200"/>
          <a:ext cx="3241573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651" name="Equation" r:id="rId5" imgW="952200" imgH="393480" progId="Equation.DSMT4">
                  <p:embed/>
                </p:oleObj>
              </mc:Choice>
              <mc:Fallback>
                <p:oleObj name="Equation" r:id="rId5" imgW="952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2590800" y="1981200"/>
                        <a:ext cx="3241573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559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Write a function for the graph in FACTORED form, be sure to solve for ‘a’: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066800"/>
            <a:ext cx="8382000" cy="540715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458200" cy="564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85764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Applications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Pg. 309/ #59, 60</a:t>
            </a:r>
          </a:p>
          <a:p>
            <a:r>
              <a:rPr lang="en-US" dirty="0" smtClean="0"/>
              <a:t>Pg. Pg. 323, 324/ Earthquakes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b="1" smtClean="0">
                <a:solidFill>
                  <a:srgbClr val="C00000"/>
                </a:solidFill>
              </a:rPr>
              <a:t>Time </a:t>
            </a:r>
            <a:r>
              <a:rPr lang="en-US" b="1" dirty="0" smtClean="0">
                <a:solidFill>
                  <a:srgbClr val="C00000"/>
                </a:solidFill>
              </a:rPr>
              <a:t>to STUDY…..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Concept Map Due MONDAY at Final Exam</a:t>
            </a:r>
          </a:p>
          <a:p>
            <a:endParaRPr lang="en-US" dirty="0"/>
          </a:p>
        </p:txBody>
      </p:sp>
      <p:pic>
        <p:nvPicPr>
          <p:cNvPr id="76802" name="Picture 2" descr="C:\Users\dstarbu\AppData\Local\Microsoft\Windows\Temporary Internet Files\Content.IE5\2PUEW0UN\MC900198062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743200"/>
            <a:ext cx="2590800" cy="243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424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610600" cy="1020762"/>
          </a:xfrm>
        </p:spPr>
        <p:txBody>
          <a:bodyPr>
            <a:normAutofit/>
          </a:bodyPr>
          <a:lstStyle/>
          <a:p>
            <a:r>
              <a:rPr lang="en-US" dirty="0" smtClean="0"/>
              <a:t>Solve each equation for ‘x’, showing ALL steps: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447800"/>
            <a:ext cx="7848600" cy="5410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1.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4.   </a:t>
            </a:r>
            <a:r>
              <a:rPr lang="en-US" sz="3800" dirty="0"/>
              <a:t>Describe and explain the steps you used to </a:t>
            </a:r>
          </a:p>
          <a:p>
            <a:pPr marL="0" indent="0">
              <a:buNone/>
            </a:pPr>
            <a:r>
              <a:rPr lang="en-US" sz="3800" dirty="0"/>
              <a:t>      solve the equations…WHY did you do those</a:t>
            </a:r>
          </a:p>
          <a:p>
            <a:pPr marL="0" indent="0">
              <a:buNone/>
            </a:pPr>
            <a:r>
              <a:rPr lang="en-US" sz="3800" dirty="0"/>
              <a:t>      steps?</a:t>
            </a:r>
          </a:p>
          <a:p>
            <a:pPr marL="0" indent="0">
              <a:buNone/>
            </a:pPr>
            <a:r>
              <a:rPr lang="en-US" sz="3800" dirty="0" smtClean="0"/>
              <a:t>5. </a:t>
            </a:r>
            <a:r>
              <a:rPr lang="en-US" sz="3800" dirty="0"/>
              <a:t>How can you use what you know to solve,           </a:t>
            </a:r>
          </a:p>
          <a:p>
            <a:pPr marL="0" indent="0">
              <a:buNone/>
            </a:pPr>
            <a:r>
              <a:rPr lang="en-US" sz="3800" dirty="0"/>
              <a:t>    for ‘x’?</a:t>
            </a:r>
          </a:p>
          <a:p>
            <a:pPr marL="0" indent="0">
              <a:buNone/>
            </a:pPr>
            <a:r>
              <a:rPr lang="en-US" sz="4500" dirty="0"/>
              <a:t> </a:t>
            </a:r>
            <a:r>
              <a:rPr lang="en-US" sz="4500" b="1" dirty="0">
                <a:solidFill>
                  <a:srgbClr val="C00000"/>
                </a:solidFill>
              </a:rPr>
              <a:t>HW #1 – Due Tuesday</a:t>
            </a:r>
          </a:p>
          <a:p>
            <a:pPr marL="0" indent="0">
              <a:buNone/>
            </a:pPr>
            <a:endParaRPr lang="en-US" sz="3800" dirty="0"/>
          </a:p>
          <a:p>
            <a:pPr marL="0" indent="0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  <p:pic>
        <p:nvPicPr>
          <p:cNvPr id="5145" name="Picture 25" descr="C:\Users\dstarbu\AppData\Local\Microsoft\Windows\Temporary Internet Files\Content.IE5\PGPRM0DQ\MC90025022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90600"/>
            <a:ext cx="276834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008422"/>
              </p:ext>
            </p:extLst>
          </p:nvPr>
        </p:nvGraphicFramePr>
        <p:xfrm>
          <a:off x="1219200" y="1295400"/>
          <a:ext cx="2489200" cy="878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35" name="Equation" r:id="rId4" imgW="863280" imgH="304560" progId="Equation.DSMT4">
                  <p:embed/>
                </p:oleObj>
              </mc:Choice>
              <mc:Fallback>
                <p:oleObj name="Equation" r:id="rId4" imgW="8632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9200" y="1295400"/>
                        <a:ext cx="2489200" cy="878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782682"/>
              </p:ext>
            </p:extLst>
          </p:nvPr>
        </p:nvGraphicFramePr>
        <p:xfrm>
          <a:off x="1295399" y="2305050"/>
          <a:ext cx="303741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36" name="Equation" r:id="rId6" imgW="1041120" imgH="228600" progId="Equation.DSMT4">
                  <p:embed/>
                </p:oleObj>
              </mc:Choice>
              <mc:Fallback>
                <p:oleObj name="Equation" r:id="rId6" imgW="10411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5399" y="2305050"/>
                        <a:ext cx="303741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043572"/>
              </p:ext>
            </p:extLst>
          </p:nvPr>
        </p:nvGraphicFramePr>
        <p:xfrm>
          <a:off x="1143000" y="3200400"/>
          <a:ext cx="305858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37" name="Equation" r:id="rId8" imgW="1079280" imgH="228600" progId="Equation.DSMT4">
                  <p:embed/>
                </p:oleObj>
              </mc:Choice>
              <mc:Fallback>
                <p:oleObj name="Equation" r:id="rId8" imgW="1079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3000" y="3200400"/>
                        <a:ext cx="305858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440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229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</a:t>
            </a:r>
            <a:r>
              <a:rPr lang="en-US" b="1" dirty="0">
                <a:solidFill>
                  <a:srgbClr val="C00000"/>
                </a:solidFill>
              </a:rPr>
              <a:t> Pg. 102/ #9-34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Copy Class objective in CW Section of your binder:</a:t>
            </a:r>
          </a:p>
          <a:p>
            <a:pPr marL="0" indent="0">
              <a:buNone/>
            </a:pP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Students will CLASSIFY functions as ODD or EVEN using Graphs </a:t>
            </a:r>
            <a:r>
              <a:rPr lang="en-US" b="1" i="1" smtClean="0">
                <a:latin typeface="Aharoni" pitchFamily="2" charset="-79"/>
                <a:cs typeface="Aharoni" pitchFamily="2" charset="-79"/>
              </a:rPr>
              <a:t>and Algebra</a:t>
            </a:r>
            <a:endParaRPr lang="en-US" b="1" i="1" dirty="0" smtClean="0">
              <a:latin typeface="Aharoni" pitchFamily="2" charset="-79"/>
              <a:cs typeface="Aharoni" pitchFamily="2" charset="-79"/>
            </a:endParaRPr>
          </a:p>
          <a:p>
            <a:pPr marL="0" indent="0">
              <a:buNone/>
            </a:pPr>
            <a:endParaRPr lang="en-US" b="1" i="1" dirty="0">
              <a:latin typeface="Aharoni" pitchFamily="2" charset="-79"/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latin typeface="+mj-lt"/>
                <a:cs typeface="Aharoni" pitchFamily="2" charset="-79"/>
              </a:rPr>
              <a:t>Complete the Quick Review 1.2 – Pg. 101 with your group.</a:t>
            </a:r>
          </a:p>
          <a:p>
            <a:pPr marL="0" indent="0">
              <a:buNone/>
            </a:pPr>
            <a:endParaRPr lang="en-US" b="1" dirty="0" smtClean="0">
              <a:latin typeface="+mj-lt"/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HW: Pg. 103/ #47-54</a:t>
            </a:r>
            <a:endParaRPr lang="en-US" b="1" dirty="0">
              <a:solidFill>
                <a:srgbClr val="C00000"/>
              </a:solidFill>
              <a:latin typeface="+mj-lt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0029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102/ #9-34</a:t>
            </a:r>
            <a:r>
              <a:rPr lang="en-US" b="1" dirty="0"/>
              <a:t> </a:t>
            </a:r>
          </a:p>
          <a:p>
            <a:r>
              <a:rPr lang="en-US" b="1" dirty="0"/>
              <a:t>Copy Class objective in CW Section of your binder:</a:t>
            </a:r>
          </a:p>
          <a:p>
            <a:pPr marL="0" indent="0">
              <a:buNone/>
            </a:pP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Students will define ODD and EVEN Functions using Graphs and Algebra</a:t>
            </a:r>
            <a:endParaRPr lang="en-US" b="1" i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3676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3000" cy="5257800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C00000"/>
                </a:solidFill>
              </a:rPr>
              <a:t>HW Questions: </a:t>
            </a:r>
            <a:r>
              <a:rPr lang="en-US" sz="2400" b="1" dirty="0">
                <a:solidFill>
                  <a:srgbClr val="C00000"/>
                </a:solidFill>
              </a:rPr>
              <a:t>Pg. 83/ #29-38, 47-49, 54, </a:t>
            </a:r>
            <a:r>
              <a:rPr lang="en-US" sz="2400" b="1" dirty="0" smtClean="0">
                <a:solidFill>
                  <a:srgbClr val="C00000"/>
                </a:solidFill>
              </a:rPr>
              <a:t>57-60</a:t>
            </a:r>
          </a:p>
          <a:p>
            <a:pPr marL="274320" lvl="1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Functions, Domain, Range, Notation</a:t>
            </a:r>
          </a:p>
          <a:p>
            <a:pPr marL="274320" lvl="1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70C0"/>
                </a:solidFill>
              </a:rPr>
              <a:t>Classwork: Pg. 102/ #1-8</a:t>
            </a:r>
            <a:endParaRPr lang="en-US" sz="2400" b="1" dirty="0">
              <a:solidFill>
                <a:srgbClr val="0070C0"/>
              </a:solidFill>
            </a:endParaRPr>
          </a:p>
          <a:p>
            <a:pPr marL="274320" lvl="1">
              <a:spcBef>
                <a:spcPts val="600"/>
              </a:spcBef>
              <a:buSzPct val="70000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b="1" dirty="0" smtClean="0"/>
              <a:t>Copy </a:t>
            </a:r>
            <a:r>
              <a:rPr lang="en-US" b="1" dirty="0"/>
              <a:t>the following equations on your CW paper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1.	f(x</a:t>
            </a:r>
            <a:r>
              <a:rPr lang="en-US" b="1" dirty="0"/>
              <a:t>) = x</a:t>
            </a:r>
            <a:r>
              <a:rPr lang="en-US" b="1" baseline="30000" dirty="0"/>
              <a:t>2</a:t>
            </a:r>
            <a:r>
              <a:rPr lang="en-US" b="1" dirty="0"/>
              <a:t> – 4			2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 algn="ctr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dirty="0"/>
              <a:t>3.	f(x) = |x – 6| + 2		4.   f(x) = </a:t>
            </a:r>
          </a:p>
          <a:p>
            <a:pPr marL="274320" lvl="1">
              <a:spcBef>
                <a:spcPts val="600"/>
              </a:spcBef>
              <a:buSzPct val="70000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lvl="1">
              <a:spcBef>
                <a:spcPts val="600"/>
              </a:spcBef>
              <a:buSzPct val="70000"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869895"/>
              </p:ext>
            </p:extLst>
          </p:nvPr>
        </p:nvGraphicFramePr>
        <p:xfrm>
          <a:off x="5029200" y="4038600"/>
          <a:ext cx="2946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12" name="Equation" r:id="rId3" imgW="1015920" imgH="253800" progId="Equation.DSMT4">
                  <p:embed/>
                </p:oleObj>
              </mc:Choice>
              <mc:Fallback>
                <p:oleObj name="Equation" r:id="rId3" imgW="1015920" imgH="25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038600"/>
                        <a:ext cx="2946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589855"/>
              </p:ext>
            </p:extLst>
          </p:nvPr>
        </p:nvGraphicFramePr>
        <p:xfrm>
          <a:off x="6019800" y="5334000"/>
          <a:ext cx="381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13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334000"/>
                        <a:ext cx="3810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43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14" y="304800"/>
            <a:ext cx="8763000" cy="1219200"/>
          </a:xfrm>
        </p:spPr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Pre-Calculus – Per. 2, 7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Copy the Class Objective in the CW Section of your 3-ring binder</a:t>
            </a:r>
            <a:br>
              <a:rPr lang="en-US" sz="2400" b="1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8686800" cy="5715000"/>
          </a:xfrm>
        </p:spPr>
        <p:txBody>
          <a:bodyPr>
            <a:normAutofit/>
          </a:bodyPr>
          <a:lstStyle/>
          <a:p>
            <a:pPr algn="l"/>
            <a:endParaRPr lang="en-US" dirty="0" smtClean="0"/>
          </a:p>
          <a:p>
            <a:pPr algn="l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517495"/>
              </p:ext>
            </p:extLst>
          </p:nvPr>
        </p:nvGraphicFramePr>
        <p:xfrm>
          <a:off x="152400" y="1447799"/>
          <a:ext cx="8382000" cy="8898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1000"/>
                <a:gridCol w="4191000"/>
              </a:tblGrid>
              <a:tr h="5061190">
                <a:tc>
                  <a:txBody>
                    <a:bodyPr/>
                    <a:lstStyle/>
                    <a:p>
                      <a:pPr algn="l"/>
                      <a:endParaRPr lang="en-US" sz="1800" b="1" dirty="0" smtClean="0"/>
                    </a:p>
                    <a:p>
                      <a:pPr algn="l"/>
                      <a:r>
                        <a:rPr lang="en-US" sz="1800" b="1" dirty="0" smtClean="0"/>
                        <a:t>Factor the quadratic functions into two BINOMIALS and SOLVE for the ROOTS:</a:t>
                      </a:r>
                    </a:p>
                    <a:p>
                      <a:pPr algn="l"/>
                      <a:endParaRPr lang="en-US" sz="1800" dirty="0" smtClean="0"/>
                    </a:p>
                    <a:p>
                      <a:pPr algn="l"/>
                      <a:r>
                        <a:rPr lang="en-US" sz="2400" dirty="0" smtClean="0"/>
                        <a:t>1.</a:t>
                      </a:r>
                      <a:r>
                        <a:rPr lang="en-US" sz="2400" baseline="0" dirty="0" smtClean="0"/>
                        <a:t>    </a:t>
                      </a:r>
                      <a:r>
                        <a:rPr lang="en-US" sz="2400" dirty="0" smtClean="0"/>
                        <a:t>f(x) = x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+ 17x – 138</a:t>
                      </a:r>
                    </a:p>
                    <a:p>
                      <a:pPr marL="0" indent="0" algn="l">
                        <a:buNone/>
                      </a:pPr>
                      <a:endParaRPr lang="en-US" sz="2400" dirty="0" smtClean="0"/>
                    </a:p>
                    <a:p>
                      <a:pPr algn="l"/>
                      <a:r>
                        <a:rPr lang="en-US" sz="2400" dirty="0" smtClean="0"/>
                        <a:t>2.    f(x) = 9x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– 289</a:t>
                      </a:r>
                    </a:p>
                    <a:p>
                      <a:pPr marL="0" indent="0" algn="l">
                        <a:buNone/>
                      </a:pPr>
                      <a:endParaRPr lang="en-US" sz="1800" dirty="0" smtClean="0"/>
                    </a:p>
                    <a:p>
                      <a:pPr marL="0" indent="0" algn="l">
                        <a:buNone/>
                      </a:pPr>
                      <a:r>
                        <a:rPr lang="en-US" sz="1800" b="1" dirty="0" smtClean="0"/>
                        <a:t>Factor then solve each factor for ‘y’</a:t>
                      </a:r>
                      <a:r>
                        <a:rPr lang="en-US" sz="1800" b="1" baseline="0" dirty="0" smtClean="0"/>
                        <a:t>:</a:t>
                      </a:r>
                      <a:endParaRPr lang="en-US" sz="1800" b="1" dirty="0" smtClean="0"/>
                    </a:p>
                    <a:p>
                      <a:pPr marL="0" indent="0" algn="l">
                        <a:buNone/>
                      </a:pPr>
                      <a:endParaRPr lang="en-US" sz="1800" dirty="0" smtClean="0"/>
                    </a:p>
                    <a:p>
                      <a:pPr algn="l"/>
                      <a:r>
                        <a:rPr lang="en-US" sz="2400" dirty="0" smtClean="0"/>
                        <a:t>3.    f(x) = 49x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– 256y</a:t>
                      </a:r>
                      <a:r>
                        <a:rPr lang="en-US" sz="2400" baseline="30000" dirty="0" smtClean="0"/>
                        <a:t>2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b="1" dirty="0" smtClean="0"/>
                    </a:p>
                    <a:p>
                      <a:r>
                        <a:rPr lang="en-US" sz="2000" b="1" dirty="0" smtClean="0"/>
                        <a:t>Solve</a:t>
                      </a:r>
                      <a:r>
                        <a:rPr lang="en-US" sz="2000" b="1" baseline="0" dirty="0" smtClean="0"/>
                        <a:t> each quadratic equation, showing all steps:</a:t>
                      </a:r>
                    </a:p>
                    <a:p>
                      <a:endParaRPr lang="en-US" sz="24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b="0" baseline="0" dirty="0" smtClean="0"/>
                        <a:t>126.75 = .75x </a:t>
                      </a:r>
                      <a:r>
                        <a:rPr lang="en-US" sz="2400" b="0" baseline="30000" dirty="0" smtClean="0"/>
                        <a:t>2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3000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3000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3000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dirty="0" smtClean="0"/>
                        <a:t>–</a:t>
                      </a:r>
                      <a:r>
                        <a:rPr lang="en-US" sz="2400" b="0" baseline="0" dirty="0" smtClean="0"/>
                        <a:t>593 = </a:t>
                      </a:r>
                      <a:r>
                        <a:rPr lang="en-US" sz="2400" dirty="0" smtClean="0"/>
                        <a:t>–</a:t>
                      </a:r>
                      <a:r>
                        <a:rPr lang="en-US" sz="2400" b="0" baseline="0" dirty="0" smtClean="0"/>
                        <a:t>3x</a:t>
                      </a:r>
                      <a:r>
                        <a:rPr lang="en-US" sz="2400" b="0" baseline="30000" dirty="0" smtClean="0"/>
                        <a:t>2</a:t>
                      </a:r>
                      <a:r>
                        <a:rPr lang="en-US" sz="2400" b="0" baseline="0" dirty="0" smtClean="0"/>
                        <a:t> </a:t>
                      </a:r>
                      <a:r>
                        <a:rPr lang="en-US" sz="2400" dirty="0" smtClean="0"/>
                        <a:t>–</a:t>
                      </a:r>
                      <a:r>
                        <a:rPr lang="en-US" sz="2400" b="0" baseline="0" dirty="0" smtClean="0"/>
                        <a:t> 5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0" baseline="0" dirty="0" smtClean="0"/>
                        <a:t>2x</a:t>
                      </a:r>
                      <a:r>
                        <a:rPr lang="en-US" sz="2400" b="0" baseline="30000" dirty="0" smtClean="0"/>
                        <a:t>2</a:t>
                      </a:r>
                      <a:r>
                        <a:rPr lang="en-US" sz="2400" b="0" baseline="0" dirty="0" smtClean="0"/>
                        <a:t> </a:t>
                      </a:r>
                      <a:r>
                        <a:rPr lang="en-US" sz="2400" dirty="0" smtClean="0"/>
                        <a:t>+</a:t>
                      </a:r>
                      <a:r>
                        <a:rPr lang="en-US" sz="2400" b="0" baseline="0" dirty="0" smtClean="0"/>
                        <a:t> 4x = 5x</a:t>
                      </a:r>
                      <a:r>
                        <a:rPr lang="en-US" sz="2400" b="0" baseline="30000" dirty="0" smtClean="0"/>
                        <a:t>2</a:t>
                      </a:r>
                      <a:r>
                        <a:rPr lang="en-US" sz="2400" b="0" baseline="0" dirty="0" smtClean="0"/>
                        <a:t> </a:t>
                      </a:r>
                      <a:r>
                        <a:rPr lang="en-US" sz="2400" dirty="0" smtClean="0"/>
                        <a:t>+3x – 7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baseline="0" dirty="0" smtClean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0" indent="0">
                        <a:buNone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1800" b="0" baseline="30000" dirty="0" smtClean="0"/>
                    </a:p>
                  </a:txBody>
                  <a:tcPr/>
                </a:tc>
              </a:tr>
              <a:tr h="3947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 descr="C:\Users\dstarbu\AppData\Local\Microsoft\Windows\Temporary Internet Files\Content.IE5\CMI2UCKP\MC90023715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172246"/>
            <a:ext cx="1201200" cy="170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20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685800"/>
            <a:ext cx="7467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You need: </a:t>
            </a:r>
          </a:p>
          <a:p>
            <a:pPr lvl="1"/>
            <a:r>
              <a:rPr lang="en-US" dirty="0" smtClean="0"/>
              <a:t>Yellow Page notes, textbook, binder</a:t>
            </a:r>
          </a:p>
          <a:p>
            <a:pPr marL="365760" lvl="1" indent="0">
              <a:buNone/>
            </a:pPr>
            <a:endParaRPr lang="en-US" dirty="0" smtClean="0"/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dirty="0" smtClean="0"/>
              <a:t>Copy the functions on your paper: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f(x) = 5x – 8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f(x) = </a:t>
            </a:r>
            <a:r>
              <a:rPr lang="en-US" dirty="0" smtClean="0"/>
              <a:t>3x</a:t>
            </a:r>
            <a:r>
              <a:rPr lang="en-US" baseline="30000" dirty="0" smtClean="0"/>
              <a:t>2</a:t>
            </a:r>
            <a:r>
              <a:rPr lang="en-US" dirty="0" smtClean="0"/>
              <a:t> + 2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f(x) </a:t>
            </a:r>
            <a:r>
              <a:rPr lang="en-US" dirty="0" smtClean="0"/>
              <a:t>=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f(x</a:t>
            </a:r>
            <a:r>
              <a:rPr lang="en-US" dirty="0"/>
              <a:t>) </a:t>
            </a:r>
            <a:r>
              <a:rPr lang="en-US" dirty="0" smtClean="0"/>
              <a:t>=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Homework: </a:t>
            </a:r>
            <a:r>
              <a:rPr lang="en-US" b="1" dirty="0">
                <a:solidFill>
                  <a:srgbClr val="FF0000"/>
                </a:solidFill>
              </a:rPr>
              <a:t>Pg. 101/ Quick Review; Pg. 102/ #1-8, </a:t>
            </a:r>
            <a:r>
              <a:rPr lang="en-US" b="1" dirty="0" smtClean="0">
                <a:solidFill>
                  <a:srgbClr val="FF0000"/>
                </a:solidFill>
              </a:rPr>
              <a:t>25-34 – due TODAY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86755"/>
              </p:ext>
            </p:extLst>
          </p:nvPr>
        </p:nvGraphicFramePr>
        <p:xfrm>
          <a:off x="1295400" y="3789202"/>
          <a:ext cx="1295400" cy="630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93" name="Equation" r:id="rId3" imgW="520560" imgH="228600" progId="Equation.DSMT4">
                  <p:embed/>
                </p:oleObj>
              </mc:Choice>
              <mc:Fallback>
                <p:oleObj name="Equation" r:id="rId3" imgW="5205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3789202"/>
                        <a:ext cx="1295400" cy="630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049052"/>
              </p:ext>
            </p:extLst>
          </p:nvPr>
        </p:nvGraphicFramePr>
        <p:xfrm>
          <a:off x="1371600" y="4495800"/>
          <a:ext cx="1460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94" name="Equation" r:id="rId5" imgW="634680" imgH="419040" progId="Equation.DSMT4">
                  <p:embed/>
                </p:oleObj>
              </mc:Choice>
              <mc:Fallback>
                <p:oleObj name="Equation" r:id="rId5" imgW="6346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600" y="4495800"/>
                        <a:ext cx="14605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6" name="Picture 4" descr="C:\Users\dstarbu\AppData\Local\Microsoft\Windows\Temporary Internet Files\Content.IE5\PGPRM0DQ\MM900178141[1]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86000"/>
            <a:ext cx="2600325" cy="286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949952"/>
          </a:xfrm>
        </p:spPr>
        <p:txBody>
          <a:bodyPr/>
          <a:lstStyle/>
          <a:p>
            <a:r>
              <a:rPr lang="en-US" sz="3200" b="1" dirty="0" smtClean="0"/>
              <a:t>Find your </a:t>
            </a:r>
            <a:r>
              <a:rPr lang="en-US" sz="3200" b="1" u="sng" dirty="0" smtClean="0"/>
              <a:t>NEW</a:t>
            </a:r>
            <a:r>
              <a:rPr lang="en-US" sz="3200" b="1" dirty="0" smtClean="0"/>
              <a:t> assigned seat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Homework</a:t>
            </a:r>
            <a:r>
              <a:rPr lang="en-US" sz="3200" b="1" dirty="0">
                <a:solidFill>
                  <a:srgbClr val="FF0000"/>
                </a:solidFill>
              </a:rPr>
              <a:t>: Pg. 101/ Quick Review; Pg. 102/ #1-8, 25-34 – due </a:t>
            </a:r>
            <a:r>
              <a:rPr lang="en-US" sz="3200" b="1" dirty="0" smtClean="0">
                <a:solidFill>
                  <a:srgbClr val="FF0000"/>
                </a:solidFill>
              </a:rPr>
              <a:t>TODAY</a:t>
            </a:r>
          </a:p>
          <a:p>
            <a:r>
              <a:rPr lang="en-US" sz="3200" b="1" dirty="0" smtClean="0"/>
              <a:t>Functions Project – </a:t>
            </a:r>
          </a:p>
          <a:p>
            <a:pPr lvl="1"/>
            <a:r>
              <a:rPr lang="en-US" sz="2900" b="1" u="sng" dirty="0" smtClean="0"/>
              <a:t>Due MONDAY OCTOBER 1</a:t>
            </a:r>
          </a:p>
          <a:p>
            <a:r>
              <a:rPr lang="en-US" sz="3200" b="1" dirty="0" smtClean="0"/>
              <a:t>Asymptotes and LIMITS</a:t>
            </a:r>
          </a:p>
          <a:p>
            <a:r>
              <a:rPr lang="en-US" sz="3200" b="1" dirty="0" smtClean="0"/>
              <a:t>Odd vs. Even f(x)</a:t>
            </a:r>
          </a:p>
          <a:p>
            <a:endParaRPr lang="en-US" sz="3200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 descr="C:\Users\dstarbu\AppData\Local\Microsoft\Windows\Temporary Internet Files\Content.IE5\7LT6WO9R\MP90014464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352800"/>
            <a:ext cx="1839025" cy="287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21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FF0000"/>
                </a:solidFill>
              </a:rPr>
              <a:t>HW DUE </a:t>
            </a:r>
            <a:r>
              <a:rPr lang="en-US" sz="2400" b="1" dirty="0" smtClean="0">
                <a:solidFill>
                  <a:srgbClr val="FF0000"/>
                </a:solidFill>
              </a:rPr>
              <a:t>TODAY: </a:t>
            </a:r>
            <a:r>
              <a:rPr lang="en-US" sz="2400" b="1" dirty="0">
                <a:solidFill>
                  <a:srgbClr val="FF0000"/>
                </a:solidFill>
              </a:rPr>
              <a:t>Pg. 83/ #29-38, 47-49, 54, </a:t>
            </a:r>
            <a:r>
              <a:rPr lang="en-US" sz="2400" b="1" dirty="0" smtClean="0">
                <a:solidFill>
                  <a:srgbClr val="FF0000"/>
                </a:solidFill>
              </a:rPr>
              <a:t>				57-60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800" dirty="0" smtClean="0"/>
              <a:t>You need:</a:t>
            </a:r>
          </a:p>
          <a:p>
            <a:pPr lvl="1"/>
            <a:r>
              <a:rPr lang="en-US" sz="2800" dirty="0" smtClean="0"/>
              <a:t>Graphing Calculator, Textbook</a:t>
            </a:r>
          </a:p>
          <a:p>
            <a:pPr lvl="1"/>
            <a:r>
              <a:rPr lang="en-US" sz="2800" dirty="0" smtClean="0"/>
              <a:t>Complete Pg. 83/ #39-46</a:t>
            </a:r>
            <a:endParaRPr lang="en-US" sz="2800" dirty="0"/>
          </a:p>
        </p:txBody>
      </p:sp>
      <p:pic>
        <p:nvPicPr>
          <p:cNvPr id="8195" name="Picture 3" descr="C:\Users\dstarbu\AppData\Local\Microsoft\Windows\Temporary Internet Files\Content.IE5\PGPRM0DQ\MC900234040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14800"/>
            <a:ext cx="2667000" cy="238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1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Describe the functions as </a:t>
            </a:r>
            <a:br>
              <a:rPr lang="en-US" dirty="0" smtClean="0"/>
            </a:br>
            <a:r>
              <a:rPr lang="en-US" dirty="0" smtClean="0"/>
              <a:t>ODD, EVEN or NEITHER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f(x) = 3x</a:t>
            </a:r>
            <a:r>
              <a:rPr lang="en-US" sz="3200" baseline="30000" dirty="0"/>
              <a:t>4</a:t>
            </a:r>
            <a:r>
              <a:rPr lang="en-US" sz="3200" dirty="0" smtClean="0"/>
              <a:t> – 2x </a:t>
            </a:r>
          </a:p>
          <a:p>
            <a:endParaRPr lang="en-US" sz="3200" dirty="0" smtClean="0"/>
          </a:p>
          <a:p>
            <a:r>
              <a:rPr lang="en-US" sz="3200" dirty="0" smtClean="0"/>
              <a:t>f(x) =</a:t>
            </a:r>
          </a:p>
          <a:p>
            <a:endParaRPr lang="en-US" sz="3200" dirty="0" smtClean="0"/>
          </a:p>
          <a:p>
            <a:r>
              <a:rPr lang="en-US" sz="3200" dirty="0" smtClean="0"/>
              <a:t>f(x) = 2x</a:t>
            </a:r>
            <a:r>
              <a:rPr lang="en-US" sz="3200" baseline="30000" dirty="0"/>
              <a:t>3</a:t>
            </a:r>
            <a:r>
              <a:rPr lang="en-US" sz="3200" dirty="0" smtClean="0"/>
              <a:t> – 3x </a:t>
            </a:r>
          </a:p>
          <a:p>
            <a:pPr marL="0" indent="0">
              <a:buNone/>
            </a:pPr>
            <a:r>
              <a:rPr lang="en-US" sz="3200" dirty="0" smtClean="0"/>
              <a:t> 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573271"/>
              </p:ext>
            </p:extLst>
          </p:nvPr>
        </p:nvGraphicFramePr>
        <p:xfrm>
          <a:off x="1752600" y="2590800"/>
          <a:ext cx="1676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9" name="Equation" r:id="rId3" imgW="507960" imgH="253800" progId="Equation.DSMT4">
                  <p:embed/>
                </p:oleObj>
              </mc:Choice>
              <mc:Fallback>
                <p:oleObj name="Equation" r:id="rId3" imgW="5079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2600" y="2590800"/>
                        <a:ext cx="16764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43" name="Picture 19" descr="C:\Users\dstarbu\AppData\Local\Microsoft\Windows\Temporary Internet Files\Content.IE5\382GYQO9\MP90043088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3520752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7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Starter cards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r>
              <a:rPr lang="en-US" dirty="0" smtClean="0"/>
              <a:t>State the DOMAIN and the RANGE of your function</a:t>
            </a:r>
          </a:p>
          <a:p>
            <a:r>
              <a:rPr lang="en-US" dirty="0" smtClean="0"/>
              <a:t>Identify the LOCAL MAX and MIN for the function</a:t>
            </a:r>
          </a:p>
          <a:p>
            <a:r>
              <a:rPr lang="en-US" dirty="0" smtClean="0"/>
              <a:t>Identify the function as ODD or EVEN</a:t>
            </a:r>
          </a:p>
          <a:p>
            <a:endParaRPr lang="en-US" dirty="0"/>
          </a:p>
        </p:txBody>
      </p:sp>
      <p:pic>
        <p:nvPicPr>
          <p:cNvPr id="6146" name="Picture 2" descr="C:\Users\dstarbu\AppData\Local\Microsoft\Windows\Temporary Internet Files\Content.IE5\CMI2UCKP\MC9002309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62963"/>
            <a:ext cx="6934199" cy="354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9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467600" cy="1325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Copy the functions in the CW section of your binder with your Class Objective: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Are the functions ODD, EVEN or NEITHER?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45083"/>
              </p:ext>
            </p:extLst>
          </p:nvPr>
        </p:nvGraphicFramePr>
        <p:xfrm>
          <a:off x="381000" y="2362200"/>
          <a:ext cx="8229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763" name="Equation" r:id="rId3" imgW="3136680" imgH="914400" progId="Equation.DSMT4">
                  <p:embed/>
                </p:oleObj>
              </mc:Choice>
              <mc:Fallback>
                <p:oleObj name="Equation" r:id="rId3" imgW="313668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2200"/>
                        <a:ext cx="8229600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451284"/>
              </p:ext>
            </p:extLst>
          </p:nvPr>
        </p:nvGraphicFramePr>
        <p:xfrm>
          <a:off x="228600" y="4800600"/>
          <a:ext cx="8077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764" name="Equation" r:id="rId5" imgW="4038480" imgH="228600" progId="Equation.DSMT4">
                  <p:embed/>
                </p:oleObj>
              </mc:Choice>
              <mc:Fallback>
                <p:oleObj name="Equation" r:id="rId5" imgW="4038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4800600"/>
                        <a:ext cx="8077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35" name="Picture 19" descr="C:\Users\dstarbu\AppData\Local\Microsoft\Windows\Temporary Internet Files\Content.IE5\382GYQO9\MC90036387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24200"/>
            <a:ext cx="2438400" cy="180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8153400" cy="4492752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225563"/>
              </p:ext>
            </p:extLst>
          </p:nvPr>
        </p:nvGraphicFramePr>
        <p:xfrm>
          <a:off x="3048000" y="5791200"/>
          <a:ext cx="3581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765" name="Equation" r:id="rId8" imgW="1193760" imgH="228600" progId="Equation.DSMT4">
                  <p:embed/>
                </p:oleObj>
              </mc:Choice>
              <mc:Fallback>
                <p:oleObj name="Equation" r:id="rId8" imgW="1193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48000" y="5791200"/>
                        <a:ext cx="3581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9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each equation </a:t>
            </a:r>
            <a:r>
              <a:rPr lang="en-US" dirty="0" smtClean="0"/>
              <a:t>for, showing </a:t>
            </a:r>
            <a:r>
              <a:rPr lang="en-US" dirty="0"/>
              <a:t>ALL steps: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1.	15 (3)</a:t>
            </a:r>
            <a:r>
              <a:rPr lang="en-US" baseline="30000" dirty="0" smtClean="0"/>
              <a:t>X</a:t>
            </a:r>
            <a:r>
              <a:rPr lang="en-US" dirty="0" smtClean="0"/>
              <a:t> = 295,245</a:t>
            </a:r>
          </a:p>
          <a:p>
            <a:endParaRPr lang="en-US" dirty="0"/>
          </a:p>
          <a:p>
            <a:r>
              <a:rPr lang="en-US" dirty="0" smtClean="0"/>
              <a:t>2.	820 (.80)</a:t>
            </a:r>
            <a:r>
              <a:rPr lang="en-US" baseline="30000" dirty="0" smtClean="0"/>
              <a:t>X</a:t>
            </a:r>
            <a:r>
              <a:rPr lang="en-US" dirty="0" smtClean="0"/>
              <a:t> = 215</a:t>
            </a:r>
          </a:p>
          <a:p>
            <a:endParaRPr lang="en-US" dirty="0"/>
          </a:p>
          <a:p>
            <a:r>
              <a:rPr lang="en-US" dirty="0" smtClean="0"/>
              <a:t>3.	A population of 1200 honeybees is decreasing by 7.5% 	each year. How many years until the population is 	HALF? </a:t>
            </a:r>
          </a:p>
          <a:p>
            <a:endParaRPr lang="en-US" dirty="0"/>
          </a:p>
          <a:p>
            <a:r>
              <a:rPr lang="en-US" dirty="0" smtClean="0"/>
              <a:t>4.	log </a:t>
            </a:r>
            <a:r>
              <a:rPr lang="en-US" sz="3600" baseline="-25000" dirty="0" smtClean="0"/>
              <a:t>3</a:t>
            </a:r>
            <a:r>
              <a:rPr lang="en-US" dirty="0" smtClean="0"/>
              <a:t> 27 = x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How can you use what you know to solve,  </a:t>
            </a:r>
            <a:r>
              <a:rPr lang="en-US" dirty="0" smtClean="0"/>
              <a:t>a(b)</a:t>
            </a:r>
            <a:r>
              <a:rPr lang="en-US" baseline="30000" dirty="0" smtClean="0"/>
              <a:t>x</a:t>
            </a:r>
            <a:r>
              <a:rPr lang="en-US" dirty="0" smtClean="0"/>
              <a:t> = y        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for ‘x</a:t>
            </a:r>
            <a:r>
              <a:rPr lang="en-US" dirty="0" smtClean="0"/>
              <a:t>’?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			</a:t>
            </a:r>
            <a:r>
              <a:rPr lang="en-US" b="1" dirty="0" smtClean="0">
                <a:solidFill>
                  <a:srgbClr val="C00000"/>
                </a:solidFill>
              </a:rPr>
              <a:t>HW #1 – Due Tuesday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53250" name="Picture 2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28427" flipH="1">
            <a:off x="749727" y="5602293"/>
            <a:ext cx="1022131" cy="109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101">
            <a:off x="5682145" y="1052318"/>
            <a:ext cx="106324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899" flipH="1">
            <a:off x="6324621" y="4183759"/>
            <a:ext cx="531622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899" flipH="1">
            <a:off x="4383410" y="2197814"/>
            <a:ext cx="555164" cy="59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54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Homework: Pg. 103/ #71-81;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	  Pg. 113/ #1-12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Quiz: Wednesday/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T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hursday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290" name="Picture 2" descr="C:\Users\dstarbu\AppData\Local\Microsoft\Windows\Temporary Internet Files\Content.IE5\IZBTUQPK\MC9003537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423557"/>
            <a:ext cx="3284899" cy="311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81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6561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Per. 2, 7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 TODAY: </a:t>
            </a:r>
            <a:r>
              <a:rPr lang="en-US" b="1" dirty="0">
                <a:solidFill>
                  <a:srgbClr val="FF0000"/>
                </a:solidFill>
              </a:rPr>
              <a:t>Pg. 114/ #45-55, </a:t>
            </a:r>
            <a:r>
              <a:rPr lang="en-US" b="1" dirty="0" smtClean="0">
                <a:solidFill>
                  <a:srgbClr val="FF0000"/>
                </a:solidFill>
              </a:rPr>
              <a:t>67; Pg. 124/ #1-8</a:t>
            </a:r>
          </a:p>
          <a:p>
            <a:r>
              <a:rPr lang="en-US" sz="2800" b="1" dirty="0" smtClean="0"/>
              <a:t>Composition of FUNCTIONS</a:t>
            </a:r>
          </a:p>
          <a:p>
            <a:pPr lvl="1"/>
            <a:r>
              <a:rPr lang="en-US" sz="2500" b="1" dirty="0" smtClean="0"/>
              <a:t>f </a:t>
            </a:r>
            <a:r>
              <a:rPr lang="en-US" sz="1800" dirty="0"/>
              <a:t>°</a:t>
            </a:r>
            <a:r>
              <a:rPr lang="en-US" sz="2000" b="1" dirty="0" smtClean="0"/>
              <a:t> </a:t>
            </a:r>
            <a:r>
              <a:rPr lang="en-US" sz="2500" b="1" dirty="0" smtClean="0"/>
              <a:t>g (x)</a:t>
            </a:r>
          </a:p>
          <a:p>
            <a:pPr lvl="1"/>
            <a:r>
              <a:rPr lang="en-US" sz="2500" b="1" dirty="0" smtClean="0">
                <a:solidFill>
                  <a:srgbClr val="FF0000"/>
                </a:solidFill>
              </a:rPr>
              <a:t>HW: Pg. 125/ #31-34</a:t>
            </a:r>
          </a:p>
          <a:p>
            <a:r>
              <a:rPr lang="en-US" sz="2800" b="1" dirty="0" smtClean="0">
                <a:solidFill>
                  <a:srgbClr val="003300"/>
                </a:solidFill>
              </a:rPr>
              <a:t>EXIT Quiz - Asymptotes</a:t>
            </a:r>
          </a:p>
        </p:txBody>
      </p:sp>
      <p:pic>
        <p:nvPicPr>
          <p:cNvPr id="12290" name="Picture 2" descr="C:\Users\dstarbu\AppData\Local\Microsoft\Windows\Temporary Internet Files\Content.IE5\674N5YB1\MC91021635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52800"/>
            <a:ext cx="3358176" cy="321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45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Complete Exploration #1 Pg. 120 with your group</a:t>
            </a:r>
          </a:p>
          <a:p>
            <a:r>
              <a:rPr lang="en-US" dirty="0" smtClean="0"/>
              <a:t>In Class: #37-44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124/ #11-36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2291" name="Picture 3" descr="C:\Users\dstarbu\AppData\Local\Microsoft\Windows\Temporary Internet Files\Content.IE5\7LT6WO9R\MC9003833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272" y="3429000"/>
            <a:ext cx="4553712" cy="290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0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Find the VERTICAL and HORIZONTAL ASYMPTOTES for the FUNCTION </a:t>
            </a:r>
            <a:r>
              <a:rPr lang="en-US" u="sng" dirty="0" smtClean="0"/>
              <a:t>and </a:t>
            </a:r>
          </a:p>
          <a:p>
            <a:r>
              <a:rPr lang="en-US" dirty="0" smtClean="0"/>
              <a:t>Find the INVERSE of the FUNCTION: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909840"/>
              </p:ext>
            </p:extLst>
          </p:nvPr>
        </p:nvGraphicFramePr>
        <p:xfrm>
          <a:off x="1371600" y="3200400"/>
          <a:ext cx="5788891" cy="2581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62" name="Equation" r:id="rId3" imgW="939600" imgH="419040" progId="Equation.DSMT4">
                  <p:embed/>
                </p:oleObj>
              </mc:Choice>
              <mc:Fallback>
                <p:oleObj name="Equation" r:id="rId3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3200400"/>
                        <a:ext cx="5788891" cy="2581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47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752600"/>
            <a:ext cx="8534400" cy="5254752"/>
          </a:xfrm>
        </p:spPr>
        <p:txBody>
          <a:bodyPr/>
          <a:lstStyle/>
          <a:p>
            <a:pPr marL="293688" lvl="1" indent="-293688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FF0000"/>
                </a:solidFill>
              </a:rPr>
              <a:t>Make Up Work/Test Corrections due </a:t>
            </a:r>
            <a:r>
              <a:rPr lang="en-US" sz="3200" b="1" u="sng" dirty="0">
                <a:solidFill>
                  <a:srgbClr val="FF0000"/>
                </a:solidFill>
              </a:rPr>
              <a:t>TODAY</a:t>
            </a:r>
            <a:r>
              <a:rPr lang="en-US" sz="3200" b="1" dirty="0">
                <a:solidFill>
                  <a:srgbClr val="FF0000"/>
                </a:solidFill>
              </a:rPr>
              <a:t> 3 p.m</a:t>
            </a:r>
            <a:r>
              <a:rPr lang="en-US" sz="3200" b="1" dirty="0" smtClean="0">
                <a:solidFill>
                  <a:srgbClr val="FF0000"/>
                </a:solidFill>
              </a:rPr>
              <a:t>.</a:t>
            </a:r>
          </a:p>
          <a:p>
            <a:pPr marL="293688" lvl="1" indent="-293688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FF0000"/>
                </a:solidFill>
              </a:rPr>
              <a:t>HW: Pg. 135/ #9-22, 27-32</a:t>
            </a:r>
            <a:endParaRPr lang="en-US" sz="3200" b="1" dirty="0">
              <a:solidFill>
                <a:srgbClr val="FF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Project Re-Writes due FRIDAY 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EXIT Slip Friday – f(g(x)), INVERSE, 1 to 1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2290" name="Picture 2" descr="C:\Users\dstarbu\AppData\Local\Microsoft\Windows\Temporary Internet Files\Content.IE5\PGPRM0DQ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742096"/>
            <a:ext cx="2393863" cy="211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05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FF0000"/>
                </a:solidFill>
              </a:rPr>
              <a:t>HW Due:  </a:t>
            </a:r>
            <a:r>
              <a:rPr lang="en-US" sz="3200" b="1" dirty="0">
                <a:solidFill>
                  <a:srgbClr val="FF0000"/>
                </a:solidFill>
              </a:rPr>
              <a:t>Pg. 135/ #9-22, </a:t>
            </a:r>
            <a:r>
              <a:rPr lang="en-US" sz="3200" b="1" dirty="0" smtClean="0">
                <a:solidFill>
                  <a:srgbClr val="FF0000"/>
                </a:solidFill>
              </a:rPr>
              <a:t>27-32</a:t>
            </a:r>
            <a:endParaRPr lang="en-US" dirty="0" smtClean="0"/>
          </a:p>
          <a:p>
            <a:r>
              <a:rPr lang="en-US" dirty="0" smtClean="0"/>
              <a:t>FINISH: Group CW </a:t>
            </a:r>
          </a:p>
          <a:p>
            <a:r>
              <a:rPr lang="en-US" dirty="0" smtClean="0"/>
              <a:t>EXIT 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Rebel Round-Up Schedule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315" name="Picture 3" descr="C:\Users\dstarbu\AppData\Local\Microsoft\Windows\Temporary Internet Files\Content.IE5\AW7P62RF\MC9004106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677" y="3740371"/>
            <a:ext cx="6098700" cy="310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6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Find:	f(g(x)) and   g(f(x))</a:t>
            </a:r>
          </a:p>
          <a:p>
            <a:r>
              <a:rPr lang="en-US" dirty="0" smtClean="0"/>
              <a:t>Find:	 g(f(-4))</a:t>
            </a:r>
          </a:p>
          <a:p>
            <a:r>
              <a:rPr lang="en-US" dirty="0" smtClean="0"/>
              <a:t>Find:	x when f(g(x)) = 296</a:t>
            </a:r>
          </a:p>
          <a:p>
            <a:r>
              <a:rPr lang="en-US" dirty="0" smtClean="0"/>
              <a:t>Find:	x when g(f(x)) = 23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061272"/>
              </p:ext>
            </p:extLst>
          </p:nvPr>
        </p:nvGraphicFramePr>
        <p:xfrm>
          <a:off x="762000" y="1828800"/>
          <a:ext cx="6572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4" name="Equation" r:id="rId3" imgW="2628720" imgH="228600" progId="Equation.DSMT4">
                  <p:embed/>
                </p:oleObj>
              </mc:Choice>
              <mc:Fallback>
                <p:oleObj name="Equation" r:id="rId3" imgW="26287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1828800"/>
                        <a:ext cx="6572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8" name="Picture 6" descr="C:\Users\dstarbu\AppData\Local\Microsoft\Windows\Temporary Internet Files\Content.IE5\674N5YB1\MC900441902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1200" y="3702975"/>
            <a:ext cx="2663825" cy="314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7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7467600" cy="4873752"/>
          </a:xfrm>
        </p:spPr>
        <p:txBody>
          <a:bodyPr/>
          <a:lstStyle/>
          <a:p>
            <a:r>
              <a:rPr lang="en-US" dirty="0" smtClean="0"/>
              <a:t>FUNCTIONS PROJECT-Review – Chap. 1.6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HW: Pg. 147/ #1-28 – Due </a:t>
            </a:r>
            <a:r>
              <a:rPr lang="en-US" sz="2800" b="1" dirty="0" smtClean="0">
                <a:solidFill>
                  <a:srgbClr val="FF0000"/>
                </a:solidFill>
              </a:rPr>
              <a:t>WEDNESDAY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QUIZ: Part II TODAY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003300"/>
                </a:solidFill>
              </a:rPr>
              <a:t>Wednesday: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Composition of Functions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Inverses</a:t>
            </a:r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14339" name="Picture 3" descr="C:\Users\dstarbu\AppData\Local\Microsoft\Windows\Temporary Internet Files\Content.IE5\PGPRM0DQ\MC9000533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893" y="2667000"/>
            <a:ext cx="2930465" cy="418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dstarbu\AppData\Local\Microsoft\Windows\Temporary Internet Files\Content.IE5\382GYQO9\MC90033612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86" y="4038600"/>
            <a:ext cx="2052261" cy="211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Chapter 1 – Test Part I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147/ #1-28 – Due </a:t>
            </a:r>
            <a:r>
              <a:rPr lang="en-US" sz="2000" b="1" dirty="0">
                <a:solidFill>
                  <a:srgbClr val="FF0000"/>
                </a:solidFill>
              </a:rPr>
              <a:t>WEDNESDAY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339" name="Picture 3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342" y="3174327"/>
            <a:ext cx="2907057" cy="299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8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You need: HW #1 – Due Tuesday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Student Handbooks – </a:t>
            </a:r>
            <a:r>
              <a:rPr lang="en-US" b="1" dirty="0" smtClean="0">
                <a:solidFill>
                  <a:srgbClr val="0070C0"/>
                </a:solidFill>
                <a:hlinkClick r:id="rId2"/>
              </a:rPr>
              <a:t>www.denversouth.org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11619" name="Picture 3" descr="C:\Users\dstarbu\AppData\Local\Microsoft\Windows\Temporary Internet Files\Content.IE5\OMC3L225\MC9003262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352800"/>
            <a:ext cx="4784084" cy="26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229600" cy="5105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latin typeface="Eras Demi ITC" pitchFamily="34" charset="0"/>
              </a:rPr>
              <a:t>Happy New Year!</a:t>
            </a:r>
          </a:p>
          <a:p>
            <a:pPr marL="0" indent="0" algn="ctr">
              <a:buNone/>
            </a:pPr>
            <a:endParaRPr lang="en-US" sz="4800" b="1" dirty="0">
              <a:latin typeface="Eras Demi ITC" pitchFamily="34" charset="0"/>
            </a:endParaRPr>
          </a:p>
          <a:p>
            <a:pPr marL="0" indent="0" algn="ctr">
              <a:buNone/>
            </a:pPr>
            <a:endParaRPr lang="en-US" sz="4800" b="1" dirty="0" smtClean="0">
              <a:latin typeface="Eras Demi ITC" pitchFamily="34" charset="0"/>
            </a:endParaRPr>
          </a:p>
          <a:p>
            <a:pPr marL="0" indent="0" algn="ctr">
              <a:buNone/>
            </a:pPr>
            <a:endParaRPr lang="en-US" sz="4800" b="1" dirty="0">
              <a:latin typeface="Eras Demi ITC" pitchFamily="34" charset="0"/>
            </a:endParaRPr>
          </a:p>
          <a:p>
            <a:pPr marL="0" indent="0" algn="ctr">
              <a:buNone/>
            </a:pPr>
            <a:endParaRPr lang="en-US" sz="4800" b="1" dirty="0" smtClean="0">
              <a:latin typeface="Eras Demi ITC" pitchFamily="34" charset="0"/>
            </a:endParaRPr>
          </a:p>
          <a:p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Eras Demi ITC" pitchFamily="34" charset="0"/>
              </a:rPr>
              <a:t>Are you graduating this year?</a:t>
            </a:r>
          </a:p>
          <a:p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latin typeface="Eras Demi ITC" pitchFamily="34" charset="0"/>
              </a:rPr>
              <a:t>Books and Binders – </a:t>
            </a:r>
            <a:r>
              <a:rPr lang="en-US" sz="2600" b="1" smtClean="0">
                <a:solidFill>
                  <a:schemeClr val="accent1">
                    <a:lumMod val="50000"/>
                  </a:schemeClr>
                </a:solidFill>
                <a:latin typeface="Eras Demi ITC" pitchFamily="34" charset="0"/>
              </a:rPr>
              <a:t>Check THURSDAY</a:t>
            </a:r>
            <a:endParaRPr lang="en-US" sz="2600" b="1" dirty="0" smtClean="0">
              <a:solidFill>
                <a:schemeClr val="accent1">
                  <a:lumMod val="50000"/>
                </a:schemeClr>
              </a:solidFill>
              <a:latin typeface="Eras Demi ITC" pitchFamily="34" charset="0"/>
            </a:endParaRPr>
          </a:p>
          <a:p>
            <a:pPr marL="0" indent="0">
              <a:buNone/>
            </a:pPr>
            <a:endParaRPr lang="en-US" sz="2600" b="1" dirty="0">
              <a:latin typeface="Eras Demi ITC" pitchFamily="34" charset="0"/>
            </a:endParaRPr>
          </a:p>
        </p:txBody>
      </p:sp>
      <p:pic>
        <p:nvPicPr>
          <p:cNvPr id="5" name="Picture 2" descr="C:\Users\dstarbu\AppData\Local\Microsoft\Windows\Temporary Internet Files\Content.IE5\T64TDZY3\1002-Abstract-Shiny-2015-new-year-Vector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362200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81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b="1" dirty="0" smtClean="0">
                <a:solidFill>
                  <a:srgbClr val="EC3706"/>
                </a:solidFill>
              </a:rPr>
              <a:t>Pre-Calculus</a:t>
            </a:r>
            <a:endParaRPr lang="en-US" b="1" dirty="0">
              <a:solidFill>
                <a:srgbClr val="EC370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153400" cy="494995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Trig BASICS</a:t>
            </a:r>
          </a:p>
          <a:p>
            <a:pPr lvl="1"/>
            <a:r>
              <a:rPr lang="en-US" sz="3200" b="1" dirty="0" smtClean="0">
                <a:solidFill>
                  <a:srgbClr val="003300"/>
                </a:solidFill>
              </a:rPr>
              <a:t>CW: Pg. 356- Quick Review 4.1</a:t>
            </a:r>
          </a:p>
          <a:p>
            <a:pPr marL="573088" lvl="1" indent="-57150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003300"/>
                </a:solidFill>
              </a:rPr>
              <a:t>Using the CALCULATOR</a:t>
            </a:r>
          </a:p>
          <a:p>
            <a:pPr marL="573088" lvl="1" indent="-57150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pPr marL="573088" lvl="1" indent="-5715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Setting Up and Solving Using TRIG</a:t>
            </a:r>
          </a:p>
          <a:p>
            <a:pPr marL="573088" lvl="1" indent="-5715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HW: </a:t>
            </a:r>
            <a:r>
              <a:rPr lang="en-US" sz="3200" b="1" dirty="0" err="1" smtClean="0">
                <a:solidFill>
                  <a:srgbClr val="C00000"/>
                </a:solidFill>
              </a:rPr>
              <a:t>WSheet</a:t>
            </a:r>
            <a:r>
              <a:rPr lang="en-US" sz="3200" b="1" dirty="0" smtClean="0">
                <a:solidFill>
                  <a:srgbClr val="C00000"/>
                </a:solidFill>
              </a:rPr>
              <a:t> ‘Klutz’; ‘Cinderella’ Due FRIDAY</a:t>
            </a:r>
          </a:p>
          <a:p>
            <a:pPr marL="0" indent="0">
              <a:buNone/>
            </a:pPr>
            <a:endParaRPr lang="en-US" sz="3200" dirty="0" smtClean="0"/>
          </a:p>
        </p:txBody>
      </p:sp>
      <p:pic>
        <p:nvPicPr>
          <p:cNvPr id="81922" name="Picture 2" descr="C:\Users\dstarbu\AppData\Local\Microsoft\Windows\Temporary Internet Files\Content.IE5\2PUEW0UN\MC9004136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"/>
            <a:ext cx="2291749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153400" cy="5102352"/>
          </a:xfrm>
        </p:spPr>
        <p:txBody>
          <a:bodyPr/>
          <a:lstStyle/>
          <a:p>
            <a:r>
              <a:rPr lang="en-US" dirty="0" smtClean="0"/>
              <a:t>Assuming the triangles shown are RIGHT triangles, find the missing sides of the triangles using the PYTHAGOREAN Theorem 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1.					2.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19                        c			        41 	         29		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23				     b							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463088"/>
              </p:ext>
            </p:extLst>
          </p:nvPr>
        </p:nvGraphicFramePr>
        <p:xfrm>
          <a:off x="4800600" y="2057400"/>
          <a:ext cx="2100262" cy="56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72" name="Equation" r:id="rId3" imgW="749160" imgH="203040" progId="Equation.DSMT4">
                  <p:embed/>
                </p:oleObj>
              </mc:Choice>
              <mc:Fallback>
                <p:oleObj name="Equation" r:id="rId3" imgW="749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0600" y="2057400"/>
                        <a:ext cx="2100262" cy="56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Triangle 4"/>
          <p:cNvSpPr/>
          <p:nvPr/>
        </p:nvSpPr>
        <p:spPr>
          <a:xfrm>
            <a:off x="1219200" y="3048000"/>
            <a:ext cx="2971800" cy="20574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16200000">
            <a:off x="5143500" y="2705100"/>
            <a:ext cx="2819400" cy="1981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249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Label the sides of the </a:t>
            </a:r>
            <a:r>
              <a:rPr lang="en-US" dirty="0"/>
              <a:t>triangle OPP, ADJ and </a:t>
            </a:r>
            <a:r>
              <a:rPr lang="en-US" dirty="0" smtClean="0"/>
              <a:t>HYP using     as the REFERENCE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dirty="0" smtClean="0"/>
              <a:t>Copy the CLASS OBJECTIVE in the CW section of your binder: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Students will IDENTIFY, LABEL and CALCULATE measures for the sides of right triangles</a:t>
            </a:r>
          </a:p>
          <a:p>
            <a:pPr marL="0" indent="0" algn="ctr">
              <a:buNone/>
            </a:pPr>
            <a:r>
              <a:rPr lang="en-US" b="1" dirty="0">
                <a:cs typeface="Aharoni" pitchFamily="2" charset="-79"/>
              </a:rPr>
              <a:t>	</a:t>
            </a:r>
            <a:r>
              <a:rPr lang="en-US" b="1" dirty="0" smtClean="0">
                <a:cs typeface="Aharoni" pitchFamily="2" charset="-79"/>
              </a:rPr>
              <a:t>	Label the OPPOSITE, ADJACENT</a:t>
            </a:r>
          </a:p>
          <a:p>
            <a:pPr marL="0" indent="0" algn="ctr">
              <a:buNone/>
            </a:pPr>
            <a:r>
              <a:rPr lang="en-US" b="1" dirty="0" smtClean="0">
                <a:cs typeface="Aharoni" pitchFamily="2" charset="-79"/>
              </a:rPr>
              <a:t>                       and HYPOTENUSE using the                                                         reference angle </a:t>
            </a:r>
          </a:p>
        </p:txBody>
      </p:sp>
      <p:sp>
        <p:nvSpPr>
          <p:cNvPr id="4" name="Right Triangle 3"/>
          <p:cNvSpPr/>
          <p:nvPr/>
        </p:nvSpPr>
        <p:spPr>
          <a:xfrm>
            <a:off x="457200" y="3276600"/>
            <a:ext cx="7086600" cy="3352800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599497"/>
              </p:ext>
            </p:extLst>
          </p:nvPr>
        </p:nvGraphicFramePr>
        <p:xfrm>
          <a:off x="533400" y="3505200"/>
          <a:ext cx="527050" cy="67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52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3505200"/>
                        <a:ext cx="527050" cy="67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352446"/>
              </p:ext>
            </p:extLst>
          </p:nvPr>
        </p:nvGraphicFramePr>
        <p:xfrm>
          <a:off x="2438400" y="990600"/>
          <a:ext cx="407436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53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990600"/>
                        <a:ext cx="407436" cy="51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57200" y="6324600"/>
            <a:ext cx="304800" cy="304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74802"/>
              </p:ext>
            </p:extLst>
          </p:nvPr>
        </p:nvGraphicFramePr>
        <p:xfrm>
          <a:off x="5943600" y="4038600"/>
          <a:ext cx="304800" cy="38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54" name="Equation" r:id="rId7" imgW="139680" imgH="177480" progId="Equation.DSMT4">
                  <p:embed/>
                </p:oleObj>
              </mc:Choice>
              <mc:Fallback>
                <p:oleObj name="Equation" r:id="rId7" imgW="139680" imgH="177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4038600"/>
                        <a:ext cx="304800" cy="3883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57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7620000" cy="1706562"/>
          </a:xfrm>
        </p:spPr>
        <p:txBody>
          <a:bodyPr>
            <a:normAutofit/>
          </a:bodyPr>
          <a:lstStyle/>
          <a:p>
            <a:r>
              <a:rPr lang="en-US" dirty="0" smtClean="0"/>
              <a:t>1.	Solve for ‘x’</a:t>
            </a:r>
            <a:br>
              <a:rPr lang="en-US" dirty="0" smtClean="0"/>
            </a:br>
            <a:r>
              <a:rPr lang="en-US" dirty="0" smtClean="0"/>
              <a:t>2.	Find the SIN, COS and TAN for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 the angles     and       :</a:t>
            </a: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 flipH="1">
            <a:off x="1066800" y="2584966"/>
            <a:ext cx="5867400" cy="2825234"/>
          </a:xfrm>
          <a:prstGeom prst="rtTriangl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543800" cy="4873752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		</a:t>
            </a:r>
            <a:r>
              <a:rPr lang="en-US" dirty="0" smtClean="0"/>
              <a:t>        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    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          32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							</a:t>
            </a:r>
            <a:r>
              <a:rPr lang="en-US" dirty="0" smtClean="0"/>
              <a:t>					 			 x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</a:t>
            </a:r>
          </a:p>
          <a:p>
            <a:pPr marL="0" indent="0">
              <a:buNone/>
            </a:pPr>
            <a:r>
              <a:rPr lang="en-US" dirty="0" smtClean="0"/>
              <a:t>				28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899468"/>
              </p:ext>
            </p:extLst>
          </p:nvPr>
        </p:nvGraphicFramePr>
        <p:xfrm>
          <a:off x="2133600" y="4933373"/>
          <a:ext cx="374650" cy="47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08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4933373"/>
                        <a:ext cx="374650" cy="476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471916"/>
              </p:ext>
            </p:extLst>
          </p:nvPr>
        </p:nvGraphicFramePr>
        <p:xfrm>
          <a:off x="3619500" y="1371600"/>
          <a:ext cx="381000" cy="574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09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1371600"/>
                        <a:ext cx="381000" cy="5747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460204"/>
              </p:ext>
            </p:extLst>
          </p:nvPr>
        </p:nvGraphicFramePr>
        <p:xfrm>
          <a:off x="6477000" y="2819400"/>
          <a:ext cx="457200" cy="296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10" name="Equation" r:id="rId7" imgW="152280" imgH="139680" progId="Equation.DSMT4">
                  <p:embed/>
                </p:oleObj>
              </mc:Choice>
              <mc:Fallback>
                <p:oleObj name="Equation" r:id="rId7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77000" y="2819400"/>
                        <a:ext cx="457200" cy="296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051077"/>
              </p:ext>
            </p:extLst>
          </p:nvPr>
        </p:nvGraphicFramePr>
        <p:xfrm>
          <a:off x="4800600" y="1371600"/>
          <a:ext cx="559998" cy="587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11" name="Equation" r:id="rId9" imgW="152280" imgH="139680" progId="Equation.DSMT4">
                  <p:embed/>
                </p:oleObj>
              </mc:Choice>
              <mc:Fallback>
                <p:oleObj name="Equation" r:id="rId9" imgW="1522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0600" y="1371600"/>
                        <a:ext cx="559998" cy="587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705600" y="5111234"/>
            <a:ext cx="228600" cy="2989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49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These….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				2.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				4.			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281904"/>
              </p:ext>
            </p:extLst>
          </p:nvPr>
        </p:nvGraphicFramePr>
        <p:xfrm>
          <a:off x="1219200" y="1600200"/>
          <a:ext cx="1790700" cy="1321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002" name="Equation" r:id="rId3" imgW="533160" imgH="393480" progId="Equation.DSMT4">
                  <p:embed/>
                </p:oleObj>
              </mc:Choice>
              <mc:Fallback>
                <p:oleObj name="Equation" r:id="rId3" imgW="533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1600200"/>
                        <a:ext cx="1790700" cy="1321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600447"/>
              </p:ext>
            </p:extLst>
          </p:nvPr>
        </p:nvGraphicFramePr>
        <p:xfrm>
          <a:off x="4800600" y="1676400"/>
          <a:ext cx="2164773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003" name="Equation" r:id="rId5" imgW="634680" imgH="419040" progId="Equation.DSMT4">
                  <p:embed/>
                </p:oleObj>
              </mc:Choice>
              <mc:Fallback>
                <p:oleObj name="Equation" r:id="rId5" imgW="6346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0600" y="1676400"/>
                        <a:ext cx="2164773" cy="142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354254"/>
              </p:ext>
            </p:extLst>
          </p:nvPr>
        </p:nvGraphicFramePr>
        <p:xfrm>
          <a:off x="1043858" y="4375150"/>
          <a:ext cx="2537542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004" name="Equation" r:id="rId7" imgW="965160" imgH="393480" progId="Equation.DSMT4">
                  <p:embed/>
                </p:oleObj>
              </mc:Choice>
              <mc:Fallback>
                <p:oleObj name="Equation" r:id="rId7" imgW="965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3858" y="4375150"/>
                        <a:ext cx="2537542" cy="1263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078483"/>
              </p:ext>
            </p:extLst>
          </p:nvPr>
        </p:nvGraphicFramePr>
        <p:xfrm>
          <a:off x="4648200" y="4343400"/>
          <a:ext cx="2652661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005" name="Equation" r:id="rId9" imgW="939600" imgH="393480" progId="Equation.DSMT4">
                  <p:embed/>
                </p:oleObj>
              </mc:Choice>
              <mc:Fallback>
                <p:oleObj name="Equation" r:id="rId9" imgW="939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8200" y="4343400"/>
                        <a:ext cx="2652661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080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Solving using TRIG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Angles of ELEVATION  and DEPRESSION</a:t>
            </a:r>
          </a:p>
          <a:p>
            <a:r>
              <a:rPr lang="en-US" dirty="0" smtClean="0"/>
              <a:t>Draw the Sketch</a:t>
            </a:r>
          </a:p>
          <a:p>
            <a:r>
              <a:rPr lang="en-US" dirty="0" smtClean="0"/>
              <a:t>Label the Sketch</a:t>
            </a:r>
          </a:p>
          <a:p>
            <a:r>
              <a:rPr lang="en-US" dirty="0" smtClean="0"/>
              <a:t>Determine the REF angle and the TRIG ratio to use</a:t>
            </a:r>
          </a:p>
          <a:p>
            <a:r>
              <a:rPr lang="en-US" dirty="0" smtClean="0"/>
              <a:t>Solve!</a:t>
            </a:r>
          </a:p>
          <a:p>
            <a:r>
              <a:rPr lang="en-US" b="1" dirty="0" smtClean="0"/>
              <a:t>Meet Mr. Nibs!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149" y="3657600"/>
            <a:ext cx="4122451" cy="309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and 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24000"/>
            <a:ext cx="8458200" cy="5181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 err="1" smtClean="0">
                <a:solidFill>
                  <a:srgbClr val="C00000"/>
                </a:solidFill>
              </a:rPr>
              <a:t>WSheet</a:t>
            </a:r>
            <a:r>
              <a:rPr lang="en-US" b="1" dirty="0" smtClean="0">
                <a:solidFill>
                  <a:srgbClr val="C00000"/>
                </a:solidFill>
              </a:rPr>
              <a:t>: ‘Klutz’,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‘Cinderella’</a:t>
            </a:r>
          </a:p>
          <a:p>
            <a:r>
              <a:rPr lang="en-US" b="1" dirty="0"/>
              <a:t>Pg.  366 /Quick Review, #1-10 </a:t>
            </a:r>
            <a:endParaRPr lang="en-US" dirty="0"/>
          </a:p>
          <a:p>
            <a:r>
              <a:rPr lang="en-US" b="1" dirty="0" smtClean="0"/>
              <a:t>Pg</a:t>
            </a:r>
            <a:r>
              <a:rPr lang="en-US" b="1" dirty="0"/>
              <a:t>. 366/ Exercises #1-18</a:t>
            </a:r>
          </a:p>
          <a:p>
            <a:pPr lvl="1"/>
            <a:r>
              <a:rPr lang="en-US" dirty="0" smtClean="0"/>
              <a:t>Be ready to present your problems in 15 minutes, showing all work.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‘Did You Hear About…..’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	</a:t>
            </a:r>
            <a:r>
              <a:rPr lang="en-US" b="1" dirty="0" smtClean="0">
                <a:solidFill>
                  <a:srgbClr val="C00000"/>
                </a:solidFill>
              </a:rPr>
              <a:t>Due TUESDAY Show ALL work</a:t>
            </a:r>
          </a:p>
          <a:p>
            <a:endParaRPr lang="en-US" b="1" dirty="0"/>
          </a:p>
          <a:p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	________</a:t>
            </a:r>
            <a:r>
              <a:rPr lang="en-US" sz="1800" b="1" dirty="0" smtClean="0"/>
              <a:t>_</a:t>
            </a:r>
            <a:r>
              <a:rPr lang="en-US" b="1" dirty="0" smtClean="0"/>
              <a:t>______7.5 ft.____________</a:t>
            </a:r>
            <a:endParaRPr lang="en-US" dirty="0"/>
          </a:p>
          <a:p>
            <a:pPr marL="273050" lvl="1" indent="-273050"/>
            <a:endParaRPr lang="en-US" sz="3200" dirty="0" smtClean="0"/>
          </a:p>
        </p:txBody>
      </p:sp>
      <p:pic>
        <p:nvPicPr>
          <p:cNvPr id="86020" name="Picture 4" descr="C:\Users\dstarbu\AppData\Local\Microsoft\Windows\Temporary Internet Files\Content.IE5\2PUEW0UN\MC90043385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962400"/>
            <a:ext cx="3188465" cy="317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1524000" y="4343400"/>
            <a:ext cx="5029200" cy="1948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33600" y="6019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38</a:t>
            </a:r>
            <a:r>
              <a:rPr lang="en-US" b="1" baseline="30000" dirty="0" smtClean="0"/>
              <a:t>0</a:t>
            </a:r>
            <a:endParaRPr lang="en-US" b="1" baseline="30000" dirty="0"/>
          </a:p>
        </p:txBody>
      </p:sp>
      <p:pic>
        <p:nvPicPr>
          <p:cNvPr id="138242" name="Picture 2" descr="C:\Users\dstarbu\AppData\Local\Microsoft\Windows\Temporary Internet Files\Content.IE5\PU13Y89I\11949855171422370184cartoon_cat_gerald_g_01svghi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33137" y="3733800"/>
            <a:ext cx="958263" cy="71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243" name="Picture 3" descr="C:\Users\dstarbu\AppData\Local\Microsoft\Windows\Temporary Internet Files\Content.IE5\0YUTN8BJ\happy_cartoon_dog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7862" y="4754150"/>
            <a:ext cx="2031746" cy="203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5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RADIAN?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Radians vs. Degrees</a:t>
            </a:r>
          </a:p>
          <a:p>
            <a:r>
              <a:rPr lang="en-US" dirty="0" smtClean="0"/>
              <a:t>Converting between measures of DEGREES and RADIANS</a:t>
            </a:r>
          </a:p>
          <a:p>
            <a:r>
              <a:rPr lang="en-US" dirty="0" smtClean="0"/>
              <a:t>What is a RADIAN?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www.mathsisfun.com/geometry/radians.html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9874" name="Picture 2" descr="C:\Users\dstarbu\AppData\Local\Microsoft\Windows\Temporary Internet Files\Content.IE5\2PUEW0UN\MC9004371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10000"/>
            <a:ext cx="2876320" cy="287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5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1676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Degrees to Radians</a:t>
            </a:r>
            <a:br>
              <a:rPr lang="en-US" dirty="0" smtClean="0"/>
            </a:br>
            <a:r>
              <a:rPr lang="en-US" dirty="0" smtClean="0"/>
              <a:t>Copy the CLASS OBJECTIVE in the CW Section of your 3-ring Binder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95400"/>
            <a:ext cx="8686800" cy="5562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convert measurements from DEGRESS to RADIANS and RADIANS to DEGREES.</a:t>
            </a:r>
          </a:p>
          <a:p>
            <a:r>
              <a:rPr lang="en-US" dirty="0" smtClean="0"/>
              <a:t>Complete the following conversions using the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   ratio             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              = ? RAD			2.            = ? RAD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           = ? DEG			4.            = ? DEG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HW: Pg. 356/ #</a:t>
            </a:r>
            <a:r>
              <a:rPr lang="en-US" b="1" dirty="0" smtClean="0">
                <a:solidFill>
                  <a:srgbClr val="FF0000"/>
                </a:solidFill>
              </a:rPr>
              <a:t>17-38 Due TUESDAY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 	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290252"/>
              </p:ext>
            </p:extLst>
          </p:nvPr>
        </p:nvGraphicFramePr>
        <p:xfrm>
          <a:off x="1371600" y="2362200"/>
          <a:ext cx="698090" cy="983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38" name="Equation" r:id="rId3" imgW="279360" imgH="393480" progId="Equation.DSMT4">
                  <p:embed/>
                </p:oleObj>
              </mc:Choice>
              <mc:Fallback>
                <p:oleObj name="Equation" r:id="rId3" imgW="279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2362200"/>
                        <a:ext cx="698090" cy="983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65074"/>
              </p:ext>
            </p:extLst>
          </p:nvPr>
        </p:nvGraphicFramePr>
        <p:xfrm>
          <a:off x="762000" y="3429000"/>
          <a:ext cx="685800" cy="693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39" name="Equation" r:id="rId5" imgW="241200" imgH="203040" progId="Equation.DSMT4">
                  <p:embed/>
                </p:oleObj>
              </mc:Choice>
              <mc:Fallback>
                <p:oleObj name="Equation" r:id="rId5" imgW="2412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3429000"/>
                        <a:ext cx="685800" cy="693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207323"/>
              </p:ext>
            </p:extLst>
          </p:nvPr>
        </p:nvGraphicFramePr>
        <p:xfrm>
          <a:off x="5105400" y="3505200"/>
          <a:ext cx="685800" cy="541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40" name="Equation" r:id="rId7" imgW="241200" imgH="190440" progId="Equation.DSMT4">
                  <p:embed/>
                </p:oleObj>
              </mc:Choice>
              <mc:Fallback>
                <p:oleObj name="Equation" r:id="rId7" imgW="24120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5400" y="3505200"/>
                        <a:ext cx="685800" cy="541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3" name="Picture 3" descr="C:\Users\dstarbu\AppData\Local\Microsoft\Windows\Temporary Internet Files\Content.IE5\AW7P62RF\MM900040934[1]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24000"/>
            <a:ext cx="1752600" cy="15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240824"/>
              </p:ext>
            </p:extLst>
          </p:nvPr>
        </p:nvGraphicFramePr>
        <p:xfrm>
          <a:off x="685800" y="4191000"/>
          <a:ext cx="539750" cy="1287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41" name="Equation" r:id="rId10" imgW="164880" imgH="393480" progId="Equation.DSMT4">
                  <p:embed/>
                </p:oleObj>
              </mc:Choice>
              <mc:Fallback>
                <p:oleObj name="Equation" r:id="rId10" imgW="164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800" y="4191000"/>
                        <a:ext cx="539750" cy="1287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409126"/>
              </p:ext>
            </p:extLst>
          </p:nvPr>
        </p:nvGraphicFramePr>
        <p:xfrm>
          <a:off x="5181600" y="4343400"/>
          <a:ext cx="577850" cy="942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42" name="Equation" r:id="rId12" imgW="241200" imgH="393480" progId="Equation.DSMT4">
                  <p:embed/>
                </p:oleObj>
              </mc:Choice>
              <mc:Fallback>
                <p:oleObj name="Equation" r:id="rId12" imgW="241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1600" y="4343400"/>
                        <a:ext cx="577850" cy="942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8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HW #1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Course Binder Check TUESDAY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Dividers for: HW, CW, Notes, Projects, Tests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Syllabus on front page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Objective in CW section w/ work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3250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814545"/>
            <a:ext cx="3108960" cy="30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0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76400"/>
            <a:ext cx="7467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HW: </a:t>
            </a:r>
            <a:r>
              <a:rPr lang="en-US" b="1" dirty="0">
                <a:solidFill>
                  <a:srgbClr val="FF0000"/>
                </a:solidFill>
              </a:rPr>
              <a:t>Pg. 356/ #17-38 Due </a:t>
            </a:r>
            <a:r>
              <a:rPr lang="en-US" b="1" dirty="0" smtClean="0">
                <a:solidFill>
                  <a:srgbClr val="FF0000"/>
                </a:solidFill>
              </a:rPr>
              <a:t>TUESDAY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Binder and Book Check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 smtClean="0"/>
              <a:t>Pg</a:t>
            </a:r>
            <a:r>
              <a:rPr lang="en-US" b="1" dirty="0"/>
              <a:t>.  366 /Quick Review, #1-10 </a:t>
            </a:r>
            <a:endParaRPr lang="en-US" dirty="0"/>
          </a:p>
          <a:p>
            <a:r>
              <a:rPr lang="en-US" b="1" dirty="0"/>
              <a:t>Pg. 366/ Exercises #1-18</a:t>
            </a:r>
          </a:p>
          <a:p>
            <a:pPr lvl="1"/>
            <a:r>
              <a:rPr lang="en-US" dirty="0"/>
              <a:t>Be ready to present your problems in 15 minutes, showing all work</a:t>
            </a:r>
            <a:r>
              <a:rPr lang="en-US" dirty="0" smtClean="0"/>
              <a:t>.</a:t>
            </a:r>
          </a:p>
          <a:p>
            <a:pPr marL="3175" lvl="1" indent="0">
              <a:buNone/>
            </a:pPr>
            <a:endParaRPr lang="en-US" dirty="0"/>
          </a:p>
          <a:p>
            <a:r>
              <a:rPr lang="en-US" b="1" dirty="0" smtClean="0">
                <a:solidFill>
                  <a:srgbClr val="165E22"/>
                </a:solidFill>
              </a:rPr>
              <a:t>CW: Pg. 366/ #19-40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Solving Triangles using TRIG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Pg. 367/ #41-54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4339" name="Picture 3" descr="C:\Users\dstarbu\AppData\Local\Microsoft\Windows\Temporary Internet Files\Content.IE5\7LT6WO9R\MC900439586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927513"/>
            <a:ext cx="2930487" cy="293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13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2" name="Picture 6" descr="C:\Users\dstarbu\AppData\Local\Microsoft\Windows\Temporary Internet Files\Content.IE5\PU13Y89I\8zQsm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-12940"/>
            <a:ext cx="54864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739660"/>
            <a:ext cx="8458200" cy="511834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HW DUE: </a:t>
            </a:r>
            <a:r>
              <a:rPr lang="en-US" sz="3200" b="1" dirty="0">
                <a:solidFill>
                  <a:srgbClr val="FF0000"/>
                </a:solidFill>
              </a:rPr>
              <a:t>Pg. 356/ #17-38 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r>
              <a:rPr lang="en-US" sz="3200" b="1" dirty="0">
                <a:solidFill>
                  <a:srgbClr val="165E22"/>
                </a:solidFill>
              </a:rPr>
              <a:t>CW: Pg. 366/ #19-40</a:t>
            </a:r>
          </a:p>
          <a:p>
            <a:r>
              <a:rPr lang="en-US" sz="3200" b="1" dirty="0">
                <a:solidFill>
                  <a:srgbClr val="002060"/>
                </a:solidFill>
              </a:rPr>
              <a:t>Solving Triangles using TRIG</a:t>
            </a:r>
          </a:p>
          <a:p>
            <a:pPr lvl="1"/>
            <a:r>
              <a:rPr lang="en-US" sz="3200" b="1" dirty="0">
                <a:solidFill>
                  <a:srgbClr val="002060"/>
                </a:solidFill>
              </a:rPr>
              <a:t>Pg. 367/ #41-54</a:t>
            </a:r>
          </a:p>
          <a:p>
            <a:r>
              <a:rPr lang="en-US" sz="3200" b="1" dirty="0" smtClean="0">
                <a:solidFill>
                  <a:srgbClr val="0E3E16"/>
                </a:solidFill>
              </a:rPr>
              <a:t>Solving Triangles using TRIG</a:t>
            </a:r>
          </a:p>
          <a:p>
            <a:pPr lvl="1"/>
            <a:r>
              <a:rPr lang="en-US" sz="3200" b="1" dirty="0" smtClean="0">
                <a:solidFill>
                  <a:srgbClr val="0E3E16"/>
                </a:solidFill>
              </a:rPr>
              <a:t>Sketch and Solve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HW: WSHT: ‘Did You Hear About…’, Due FRIDAY</a:t>
            </a:r>
          </a:p>
          <a:p>
            <a:r>
              <a:rPr lang="en-US" sz="3200" b="1" u="sng" dirty="0" smtClean="0">
                <a:solidFill>
                  <a:srgbClr val="0E3E16"/>
                </a:solidFill>
              </a:rPr>
              <a:t>QUIZ Friday</a:t>
            </a:r>
          </a:p>
        </p:txBody>
      </p:sp>
    </p:spTree>
    <p:extLst>
      <p:ext uri="{BB962C8B-B14F-4D97-AF65-F5344CB8AC3E}">
        <p14:creationId xmlns:p14="http://schemas.microsoft.com/office/powerpoint/2010/main" val="8037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6" name="Picture 4" descr="C:\Users\dstarbu\AppData\Local\Microsoft\Windows\Temporary Internet Files\Content.IE5\T64TDZY3\taking a test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919682"/>
            <a:ext cx="2740408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E3E16"/>
                </a:solidFill>
              </a:rPr>
              <a:t>Quiz TODAY</a:t>
            </a:r>
          </a:p>
          <a:p>
            <a:r>
              <a:rPr lang="en-US" b="1" dirty="0">
                <a:solidFill>
                  <a:srgbClr val="C00000"/>
                </a:solidFill>
              </a:rPr>
              <a:t>HW: WSHT: ‘Did You Hear About…’, Due </a:t>
            </a:r>
            <a:r>
              <a:rPr lang="en-US" b="1" dirty="0" smtClean="0">
                <a:solidFill>
                  <a:srgbClr val="C00000"/>
                </a:solidFill>
              </a:rPr>
              <a:t>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Remember – No School Monday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2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3" name="Picture 7" descr="C:\Users\dstarbu\AppData\Local\Microsoft\Windows\Temporary Internet Files\Content.IE5\ZZ3834D9\howibik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5400" y="3980644"/>
            <a:ext cx="3568446" cy="284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 flipH="1">
            <a:off x="300036" y="1488946"/>
            <a:ext cx="8539164" cy="5140454"/>
          </a:xfrm>
        </p:spPr>
        <p:txBody>
          <a:bodyPr>
            <a:normAutofit fontScale="85000" lnSpcReduction="10000"/>
          </a:bodyPr>
          <a:lstStyle/>
          <a:p>
            <a:r>
              <a:rPr lang="en-US" sz="4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 DUE: WSHT ‘Did You Hear…’</a:t>
            </a:r>
            <a:endParaRPr lang="en-US" sz="4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000" b="1" dirty="0" smtClean="0">
                <a:solidFill>
                  <a:srgbClr val="002060"/>
                </a:solidFill>
              </a:rPr>
              <a:t>A rancher wants to put up a fence around a triangular section of a circular horse pen. The pen has a radius of 27 feet and the pen fenced sector will have an angle of 48</a:t>
            </a:r>
            <a:r>
              <a:rPr lang="en-US" sz="3000" b="1" baseline="30000" dirty="0" smtClean="0">
                <a:solidFill>
                  <a:srgbClr val="002060"/>
                </a:solidFill>
              </a:rPr>
              <a:t>0</a:t>
            </a:r>
            <a:r>
              <a:rPr lang="en-US" sz="3000" b="1" dirty="0" smtClean="0">
                <a:solidFill>
                  <a:srgbClr val="002060"/>
                </a:solidFill>
              </a:rPr>
              <a:t>. Draw a SKETCH of the fenced pen and find the PERIMETER of the pen.</a:t>
            </a:r>
          </a:p>
          <a:p>
            <a:pPr marL="0" indent="0">
              <a:buNone/>
            </a:pPr>
            <a:endParaRPr lang="en-US" sz="3000" b="1" dirty="0" smtClean="0">
              <a:solidFill>
                <a:srgbClr val="002060"/>
              </a:solidFill>
            </a:endParaRPr>
          </a:p>
          <a:p>
            <a:r>
              <a:rPr lang="en-US" sz="4200" b="1" dirty="0" smtClean="0">
                <a:solidFill>
                  <a:schemeClr val="tx2">
                    <a:lumMod val="75000"/>
                  </a:schemeClr>
                </a:solidFill>
              </a:rPr>
              <a:t>Pg. 358/ #47, 53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3500" b="1" dirty="0" smtClean="0">
                <a:solidFill>
                  <a:srgbClr val="C00000"/>
                </a:solidFill>
              </a:rPr>
              <a:t>HW: Pg. 366/ #1-18, 49-58 </a:t>
            </a:r>
          </a:p>
          <a:p>
            <a:pPr marL="0" indent="0">
              <a:buNone/>
            </a:pPr>
            <a:r>
              <a:rPr lang="en-US" sz="3500" b="1" dirty="0">
                <a:solidFill>
                  <a:srgbClr val="C00000"/>
                </a:solidFill>
              </a:rPr>
              <a:t>	</a:t>
            </a:r>
            <a:r>
              <a:rPr lang="en-US" sz="3500" b="1" dirty="0" smtClean="0">
                <a:solidFill>
                  <a:srgbClr val="C00000"/>
                </a:solidFill>
              </a:rPr>
              <a:t>Due FRIDAY </a:t>
            </a:r>
            <a:endParaRPr lang="en-US" sz="3500" b="1" dirty="0">
              <a:solidFill>
                <a:srgbClr val="C00000"/>
              </a:solidFill>
            </a:endParaRPr>
          </a:p>
        </p:txBody>
      </p:sp>
      <p:pic>
        <p:nvPicPr>
          <p:cNvPr id="142339" name="Picture 3" descr="C:\Users\dstarbu\AppData\Local\Microsoft\Windows\Temporary Internet Files\Content.IE5\T64TDZY3\bi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340" name="Picture 4" descr="C:\Users\dstarbu\AppData\Local\Microsoft\Windows\Temporary Internet Files\Content.IE5\T64TDZY3\bi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341" name="Picture 5" descr="C:\Users\dstarbu\AppData\Local\Microsoft\Windows\Temporary Internet Files\Content.IE5\T64TDZY3\bi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6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48768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 DUE: WSHT ‘Did You Hear…’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CW: Pg. 358/#47, 53, 54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The Unit Circle and Triangles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HW</a:t>
            </a:r>
            <a:r>
              <a:rPr lang="en-US" sz="3200" b="1" dirty="0">
                <a:solidFill>
                  <a:srgbClr val="C00000"/>
                </a:solidFill>
              </a:rPr>
              <a:t>: Pg. 366/ #1-18, </a:t>
            </a:r>
            <a:r>
              <a:rPr lang="en-US" sz="3200" b="1" dirty="0" smtClean="0">
                <a:solidFill>
                  <a:srgbClr val="C00000"/>
                </a:solidFill>
              </a:rPr>
              <a:t>49-58 Due </a:t>
            </a:r>
            <a:r>
              <a:rPr lang="en-US" sz="3200" b="1" dirty="0">
                <a:solidFill>
                  <a:srgbClr val="C00000"/>
                </a:solidFill>
              </a:rPr>
              <a:t>FRIDAY </a:t>
            </a:r>
          </a:p>
          <a:p>
            <a:endParaRPr lang="en-US" sz="3200" b="1" dirty="0" smtClean="0">
              <a:solidFill>
                <a:srgbClr val="002060"/>
              </a:solidFill>
            </a:endParaRPr>
          </a:p>
          <a:p>
            <a:endParaRPr lang="en-US" sz="3200" b="1" dirty="0" smtClean="0">
              <a:solidFill>
                <a:srgbClr val="002060"/>
              </a:solidFill>
            </a:endParaRPr>
          </a:p>
          <a:p>
            <a:endParaRPr lang="en-US" sz="3200" b="1" dirty="0" smtClean="0">
              <a:solidFill>
                <a:srgbClr val="002060"/>
              </a:solidFill>
            </a:endParaRPr>
          </a:p>
        </p:txBody>
      </p:sp>
      <p:pic>
        <p:nvPicPr>
          <p:cNvPr id="142338" name="Picture 2" descr="C:\Users\dstarbu\AppData\Local\Microsoft\Windows\Temporary Internet Files\Content.IE5\ZZ3834D9\rightangledtriangleslike34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962400"/>
            <a:ext cx="367665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78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858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Solve for the missing SIDES and ANGLE of the Triangle shown using ONLY TRIG:</a:t>
            </a:r>
            <a:br>
              <a:rPr lang="en-US" dirty="0" smtClean="0"/>
            </a:br>
            <a:r>
              <a:rPr lang="en-US" b="1" dirty="0">
                <a:solidFill>
                  <a:srgbClr val="C00000"/>
                </a:solidFill>
              </a:rPr>
              <a:t>HW: Pg. 366/ #1-18, 49-58 Due FRIDAY </a:t>
            </a:r>
            <a:br>
              <a:rPr lang="en-US" b="1" dirty="0">
                <a:solidFill>
                  <a:srgbClr val="C00000"/>
                </a:solidFill>
              </a:rPr>
            </a:br>
            <a:endParaRPr lang="en-US" dirty="0"/>
          </a:p>
        </p:txBody>
      </p:sp>
      <p:sp>
        <p:nvSpPr>
          <p:cNvPr id="2" name="Right Triangle 1"/>
          <p:cNvSpPr/>
          <p:nvPr/>
        </p:nvSpPr>
        <p:spPr>
          <a:xfrm>
            <a:off x="2133600" y="2057400"/>
            <a:ext cx="5791199" cy="3622714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85800" y="2167221"/>
            <a:ext cx="7239000" cy="472135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dirty="0"/>
              <a:t>	</a:t>
            </a:r>
            <a:r>
              <a:rPr lang="en-US" dirty="0" smtClean="0"/>
              <a:t>    38</a:t>
            </a:r>
            <a:r>
              <a:rPr lang="en-US" baseline="30000" dirty="0" smtClean="0"/>
              <a:t>0</a:t>
            </a:r>
            <a:endParaRPr lang="en-US" dirty="0" smtClean="0"/>
          </a:p>
          <a:p>
            <a:pPr marL="0" indent="0">
              <a:buNone/>
            </a:pPr>
            <a:r>
              <a:rPr lang="en-US" baseline="30000" dirty="0" smtClean="0"/>
              <a:t>			</a:t>
            </a:r>
            <a:r>
              <a:rPr lang="en-US" baseline="30000" dirty="0"/>
              <a:t>	</a:t>
            </a:r>
            <a:r>
              <a:rPr lang="en-US" dirty="0" smtClean="0"/>
              <a:t>46 in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241133"/>
              </p:ext>
            </p:extLst>
          </p:nvPr>
        </p:nvGraphicFramePr>
        <p:xfrm>
          <a:off x="2209800" y="2362200"/>
          <a:ext cx="374650" cy="47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47" name="Equation" r:id="rId4" imgW="139680" imgH="177480" progId="Equation.DSMT4">
                  <p:embed/>
                </p:oleObj>
              </mc:Choice>
              <mc:Fallback>
                <p:oleObj name="Equation" r:id="rId4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9800" y="2362200"/>
                        <a:ext cx="374650" cy="476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133600" y="5527714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447800"/>
            <a:ext cx="84582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366/ #1-18, 49-58 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Group Task – Coordinate Triangles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Using your group’s (x, y) coordinate pairs, complete the following in the CW section of your binder, then complete 1 POSTER per group:</a:t>
            </a:r>
          </a:p>
          <a:p>
            <a:pPr marL="457200" indent="-457200">
              <a:buAutoNum type="arabicPeriod"/>
            </a:pPr>
            <a:r>
              <a:rPr lang="en-US" dirty="0" smtClean="0"/>
              <a:t>Plot the separate points on </a:t>
            </a:r>
            <a:r>
              <a:rPr lang="en-US" b="1" u="sng" dirty="0" smtClean="0"/>
              <a:t>graph paper </a:t>
            </a:r>
            <a:r>
              <a:rPr lang="en-US" dirty="0" smtClean="0"/>
              <a:t>and draw the triangles created at that point from the origin. State the QUADRANT your triangles are in.</a:t>
            </a:r>
          </a:p>
          <a:p>
            <a:pPr marL="457200" indent="-457200">
              <a:buAutoNum type="arabicPeriod"/>
            </a:pPr>
            <a:r>
              <a:rPr lang="en-US" dirty="0" smtClean="0"/>
              <a:t>SOLVE the triangles for ALL sides and ALL angles showing ALL work using TRIG only. Give the REFERENCE angle measures and the angle measures from 0</a:t>
            </a:r>
            <a:r>
              <a:rPr lang="en-US" baseline="30000" dirty="0" smtClean="0"/>
              <a:t>0, </a:t>
            </a:r>
            <a:r>
              <a:rPr lang="en-US" dirty="0" smtClean="0"/>
              <a:t>showing all work. </a:t>
            </a:r>
          </a:p>
          <a:p>
            <a:pPr marL="457200" indent="-457200">
              <a:buFont typeface="Wingdings"/>
              <a:buAutoNum type="arabicPeriod"/>
            </a:pPr>
            <a:r>
              <a:rPr lang="en-US" dirty="0"/>
              <a:t>Find ALL 6 TRIG Ratios for BOTH triangles, leaving in </a:t>
            </a:r>
            <a:r>
              <a:rPr lang="en-US" dirty="0" smtClean="0"/>
              <a:t>Fraction/Radical </a:t>
            </a:r>
            <a:r>
              <a:rPr lang="en-US" dirty="0"/>
              <a:t>form.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FOUR CO-TERMINAL angles for your angles, </a:t>
            </a:r>
          </a:p>
          <a:p>
            <a:pPr marL="0" indent="0">
              <a:buNone/>
            </a:pPr>
            <a:r>
              <a:rPr lang="en-US" dirty="0" smtClean="0"/>
              <a:t>      2 positive and 2 negative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84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4224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1" name="Picture 5" descr="C:\Users\dstarbu\AppData\Local\Microsoft\Windows\Temporary Internet Files\Content.IE5\T64TDZY3\trig_functions_(image_4-_reference_triangles)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91000"/>
            <a:ext cx="35052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dirty="0" smtClean="0"/>
              <a:t>Plot the point (-6, -9) and sketch the triangle created at this point.</a:t>
            </a:r>
          </a:p>
          <a:p>
            <a:r>
              <a:rPr lang="en-US" dirty="0" smtClean="0"/>
              <a:t>In what QUADRANT is the TERMINAL SIDE?</a:t>
            </a:r>
          </a:p>
          <a:p>
            <a:r>
              <a:rPr lang="en-US" dirty="0" smtClean="0"/>
              <a:t>Find the reference angle of      and THREE CO-TERMINAL angles of </a:t>
            </a:r>
          </a:p>
          <a:p>
            <a:r>
              <a:rPr lang="en-US" dirty="0" smtClean="0"/>
              <a:t>Find the 6-TRIG ratios for the Triangle</a:t>
            </a:r>
          </a:p>
          <a:p>
            <a:r>
              <a:rPr lang="en-US" b="1" dirty="0">
                <a:solidFill>
                  <a:srgbClr val="C00000"/>
                </a:solidFill>
              </a:rPr>
              <a:t>HW DUE: Pg. 381/#1-12, 21-45 Due </a:t>
            </a:r>
            <a:r>
              <a:rPr lang="en-US" b="1" dirty="0" smtClean="0">
                <a:solidFill>
                  <a:srgbClr val="C00000"/>
                </a:solidFill>
              </a:rPr>
              <a:t>THURSDAY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471671"/>
              </p:ext>
            </p:extLst>
          </p:nvPr>
        </p:nvGraphicFramePr>
        <p:xfrm>
          <a:off x="4038600" y="3181350"/>
          <a:ext cx="3746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34" name="Equation" r:id="rId4" imgW="139680" imgH="177480" progId="Equation.DSMT4">
                  <p:embed/>
                </p:oleObj>
              </mc:Choice>
              <mc:Fallback>
                <p:oleObj name="Equation" r:id="rId4" imgW="139680" imgH="177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181350"/>
                        <a:ext cx="3746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826551"/>
              </p:ext>
            </p:extLst>
          </p:nvPr>
        </p:nvGraphicFramePr>
        <p:xfrm>
          <a:off x="4654550" y="2819400"/>
          <a:ext cx="3746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35" name="Equation" r:id="rId6" imgW="139680" imgH="177480" progId="Equation.DSMT4">
                  <p:embed/>
                </p:oleObj>
              </mc:Choice>
              <mc:Fallback>
                <p:oleObj name="Equation" r:id="rId6" imgW="139680" imgH="177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4550" y="2819400"/>
                        <a:ext cx="3746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11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HW DUE: Pg. 381/#1-12, 21-45 Due </a:t>
            </a:r>
            <a:r>
              <a:rPr lang="en-US" b="1" dirty="0" smtClean="0">
                <a:solidFill>
                  <a:srgbClr val="C00000"/>
                </a:solidFill>
              </a:rPr>
              <a:t>THURSDAY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Constructing the UNIT CIRCLE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143362" name="Picture 2" descr="C:\Users\dstarbu\AppData\Local\Microsoft\Windows\Temporary Internet Files\Content.IE5\ZZ3834D9\unit_circle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15988"/>
            <a:ext cx="4267200" cy="451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5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1143000"/>
          </a:xfrm>
        </p:spPr>
        <p:txBody>
          <a:bodyPr/>
          <a:lstStyle/>
          <a:p>
            <a:r>
              <a:rPr lang="en-US" dirty="0" smtClean="0"/>
              <a:t>Tuesday September 2 - All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Due: HW Sheet #1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Books</a:t>
            </a:r>
          </a:p>
          <a:p>
            <a:r>
              <a:rPr lang="en-US" sz="3200" b="1" dirty="0" smtClean="0"/>
              <a:t>Binder Check TODAY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Your course binder should have dividers for :</a:t>
            </a:r>
          </a:p>
          <a:p>
            <a:pPr lvl="2"/>
            <a:r>
              <a:rPr lang="en-US" sz="2000" b="1" dirty="0" smtClean="0"/>
              <a:t>CLASSWORK, HOMEWORK, NOTES, TESTS-QUIZ-ASSESSMENT</a:t>
            </a:r>
          </a:p>
          <a:p>
            <a:pPr marL="685800" lvl="2" indent="-342900">
              <a:buFont typeface="Wingdings" pitchFamily="2" charset="2"/>
              <a:buChar char="§"/>
            </a:pPr>
            <a:r>
              <a:rPr lang="en-US" sz="2000" b="1" dirty="0" smtClean="0"/>
              <a:t>Page 1 – Course Syllabus</a:t>
            </a:r>
          </a:p>
          <a:p>
            <a:pPr marL="685800" lvl="2" indent="-342900">
              <a:buFont typeface="Wingdings" pitchFamily="2" charset="2"/>
              <a:buChar char="§"/>
            </a:pPr>
            <a:r>
              <a:rPr lang="en-US" sz="2000" b="1" dirty="0" smtClean="0"/>
              <a:t>All Classwork and Objectives to date in CW Section</a:t>
            </a:r>
          </a:p>
        </p:txBody>
      </p:sp>
      <p:pic>
        <p:nvPicPr>
          <p:cNvPr id="6146" name="Picture 2" descr="C:\Users\dstarbu\AppData\Local\Microsoft\Windows\Temporary Internet Files\Content.IE5\CMI2UCKP\MC9003407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961666"/>
            <a:ext cx="2819400" cy="188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2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76400"/>
            <a:ext cx="8610600" cy="51054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381/#1-12, </a:t>
            </a:r>
            <a:r>
              <a:rPr lang="en-US" b="1" dirty="0" smtClean="0">
                <a:solidFill>
                  <a:srgbClr val="C00000"/>
                </a:solidFill>
              </a:rPr>
              <a:t>21-45 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Complete Pg. 367, 382 Table Task with your group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1 paper per group.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dirty="0" smtClean="0"/>
              <a:t>Reference Angles</a:t>
            </a:r>
          </a:p>
          <a:p>
            <a:pPr lvl="1"/>
            <a:r>
              <a:rPr lang="en-US" dirty="0" smtClean="0"/>
              <a:t>Pg. 381/ #13-20, 46-48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799801"/>
            <a:ext cx="4074098" cy="405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381/#1-12, 21-45 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QUIZ #2 TODAY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Assembly Schedule Today </a:t>
            </a:r>
          </a:p>
          <a:p>
            <a:pPr lvl="1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Per. 1 – 5, Lunch, Per. 6-7</a:t>
            </a:r>
          </a:p>
          <a:p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44386" name="Picture 2" descr="C:\Users\dstarbu\AppData\Local\Microsoft\Windows\Temporary Internet Files\Content.IE5\PU13Y89I\cheerleader-animation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048000"/>
            <a:ext cx="6358581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56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4400" cy="49530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381/#1-12, 21-45 </a:t>
            </a:r>
          </a:p>
          <a:p>
            <a:r>
              <a:rPr lang="en-US" dirty="0" smtClean="0"/>
              <a:t>Draw the triangle from the following TRIG ratio and information. </a:t>
            </a:r>
          </a:p>
          <a:p>
            <a:r>
              <a:rPr lang="en-US" dirty="0" smtClean="0"/>
              <a:t>Solve the triangle using TRIG only: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																			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877614"/>
              </p:ext>
            </p:extLst>
          </p:nvPr>
        </p:nvGraphicFramePr>
        <p:xfrm>
          <a:off x="980481" y="3283015"/>
          <a:ext cx="2981919" cy="1593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3" name="Equation" r:id="rId3" imgW="736560" imgH="393480" progId="Equation.DSMT4">
                  <p:embed/>
                </p:oleObj>
              </mc:Choice>
              <mc:Fallback>
                <p:oleObj name="Equation" r:id="rId3" imgW="736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0481" y="3283015"/>
                        <a:ext cx="2981919" cy="1593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119" name="Picture 7" descr="C:\Users\dstarbu\AppData\Local\Microsoft\Windows\Temporary Internet Files\Content.IE5\WTZ3S8M0\MC90004806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717985"/>
            <a:ext cx="2271551" cy="156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739547"/>
              </p:ext>
            </p:extLst>
          </p:nvPr>
        </p:nvGraphicFramePr>
        <p:xfrm>
          <a:off x="4572000" y="3581400"/>
          <a:ext cx="2775856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4" name="Equation" r:id="rId6" imgW="647640" imgH="177480" progId="Equation.DSMT4">
                  <p:embed/>
                </p:oleObj>
              </mc:Choice>
              <mc:Fallback>
                <p:oleObj name="Equation" r:id="rId6" imgW="647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2000" y="3581400"/>
                        <a:ext cx="2775856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634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4400" cy="49530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381/#1-12, 21-45 </a:t>
            </a:r>
          </a:p>
          <a:p>
            <a:r>
              <a:rPr lang="en-US" dirty="0" smtClean="0"/>
              <a:t>Draw the triangle from the following TRIG ratio and information. </a:t>
            </a:r>
          </a:p>
          <a:p>
            <a:r>
              <a:rPr lang="en-US" dirty="0" smtClean="0"/>
              <a:t>Solve the triangle using TRIG only: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																			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</p:txBody>
      </p:sp>
      <p:pic>
        <p:nvPicPr>
          <p:cNvPr id="90119" name="Picture 7" descr="C:\Users\dstarbu\AppData\Local\Microsoft\Windows\Temporary Internet Files\Content.IE5\WTZ3S8M0\MC9000480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717985"/>
            <a:ext cx="2271551" cy="156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366397"/>
              </p:ext>
            </p:extLst>
          </p:nvPr>
        </p:nvGraphicFramePr>
        <p:xfrm>
          <a:off x="1676400" y="3530535"/>
          <a:ext cx="5094544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67" name="Equation" r:id="rId4" imgW="1688760" imgH="393480" progId="Equation.DSMT4">
                  <p:embed/>
                </p:oleObj>
              </mc:Choice>
              <mc:Fallback>
                <p:oleObj name="Equation" r:id="rId4" imgW="1688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6400" y="3530535"/>
                        <a:ext cx="5094544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10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4876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CW: Complete the following with your table: </a:t>
            </a:r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Complete Q. #59-60 Pg. 382</a:t>
            </a:r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Complete the QUICK REVIEW on Pg. 431 </a:t>
            </a:r>
          </a:p>
          <a:p>
            <a:pPr lvl="1"/>
            <a:r>
              <a:rPr lang="en-US" sz="2800" b="1" dirty="0" smtClean="0">
                <a:solidFill>
                  <a:srgbClr val="C00000"/>
                </a:solidFill>
              </a:rPr>
              <a:t>HW: Pg. 431/ #1-20 Due THURSDAY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147458" name="Picture 2" descr="C:\Users\dstarbu\AppData\Local\Microsoft\Windows\Temporary Internet Files\Content.IE5\ZZ3834D9\students-study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495800"/>
            <a:ext cx="4088167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3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079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534400" cy="5676900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 DUE: </a:t>
            </a:r>
            <a:r>
              <a:rPr lang="en-US" sz="2800" b="1" dirty="0">
                <a:solidFill>
                  <a:srgbClr val="C00000"/>
                </a:solidFill>
              </a:rPr>
              <a:t>Pg. 431/ #1-20 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 Review Pg. 381/ #2, 33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sz="3200" b="1" dirty="0" smtClean="0">
                <a:solidFill>
                  <a:srgbClr val="0E3E16"/>
                </a:solidFill>
              </a:rPr>
              <a:t>Table Task – Solving Triangles</a:t>
            </a:r>
          </a:p>
          <a:p>
            <a:r>
              <a:rPr lang="en-US" dirty="0" smtClean="0"/>
              <a:t>Using your group’s task, complete the following:</a:t>
            </a:r>
          </a:p>
          <a:p>
            <a:pPr marL="457200" indent="-457200">
              <a:buAutoNum type="arabicPeriod"/>
            </a:pPr>
            <a:r>
              <a:rPr lang="en-US" dirty="0" smtClean="0"/>
              <a:t>Draw a SKETCH of the situation, labeling all parts.</a:t>
            </a:r>
          </a:p>
          <a:p>
            <a:pPr marL="457200" indent="-457200">
              <a:buAutoNum type="arabicPeriod"/>
            </a:pPr>
            <a:r>
              <a:rPr lang="en-US" dirty="0" smtClean="0"/>
              <a:t>SOLVE the TRIANGLE using TRIG ONLY, showing all work</a:t>
            </a:r>
          </a:p>
          <a:p>
            <a:pPr marL="457200" indent="-457200">
              <a:buAutoNum type="arabicPeriod"/>
            </a:pPr>
            <a:r>
              <a:rPr lang="en-US" dirty="0" smtClean="0"/>
              <a:t>SUMMARIZE you solutions in a short paragraph.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165E22"/>
                </a:solidFill>
              </a:rPr>
              <a:t>FINISH 1 POSTER PER GROUP</a:t>
            </a:r>
            <a:endParaRPr lang="en-US" b="1" dirty="0">
              <a:solidFill>
                <a:srgbClr val="165E22"/>
              </a:solidFill>
            </a:endParaRPr>
          </a:p>
        </p:txBody>
      </p:sp>
      <p:pic>
        <p:nvPicPr>
          <p:cNvPr id="148484" name="Picture 4" descr="C:\Users\dstarbu\AppData\Local\Microsoft\Windows\Temporary Internet Files\Content.IE5\PU13Y89I\large-Green-Jigsaw-piece-5-66.6-11223[1].gi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39601" y="5264585"/>
            <a:ext cx="1552573" cy="126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dstarbu\AppData\Local\Microsoft\Windows\Temporary Internet Files\Content.IE5\PU13Y89I\large-Green-Jigsaw-piece-5-66.6-11223[1].gi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310281"/>
            <a:ext cx="1676399" cy="136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dstarbu\AppData\Local\Microsoft\Windows\Temporary Internet Files\Content.IE5\PU13Y89I\large-Green-Jigsaw-piece-5-66.6-11223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0575">
            <a:off x="2573671" y="5278683"/>
            <a:ext cx="1517833" cy="123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dstarbu\AppData\Local\Microsoft\Windows\Temporary Internet Files\Content.IE5\PU13Y89I\large-Green-Jigsaw-piece-5-66.6-11223[1].gi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12826">
            <a:off x="6773786" y="5243446"/>
            <a:ext cx="1538114" cy="12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91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5257800"/>
          </a:xfrm>
        </p:spPr>
        <p:txBody>
          <a:bodyPr>
            <a:normAutofit fontScale="850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MAKE-UP Work – Test 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Corrections</a:t>
            </a:r>
            <a:endParaRPr lang="en-US" sz="3200" b="1" dirty="0">
              <a:solidFill>
                <a:schemeClr val="bg2">
                  <a:lumMod val="25000"/>
                </a:schemeClr>
              </a:solidFill>
            </a:endParaRPr>
          </a:p>
          <a:p>
            <a:pPr marL="742950" lvl="2" indent="-342900"/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DUE WEDNESDAY FEB. 18, 3 pm  </a:t>
            </a:r>
          </a:p>
          <a:p>
            <a:pPr marL="742950" lvl="2" indent="-342900"/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NO EXCEPTIONS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Unit Circle and TRIG Table </a:t>
            </a:r>
            <a:endParaRPr lang="en-US" sz="2800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dirty="0" smtClean="0"/>
              <a:t>Copy the CLASS OBJECTIVE in the CW Section of your binder:</a:t>
            </a:r>
            <a:br>
              <a:rPr lang="en-US" dirty="0" smtClean="0"/>
            </a:b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graph the PARENT FUNCTIONS for SIN and COS, and explore the PHASE SHIFT Equation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Graphs of SIN   , COS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Phase Shift Function: f(x) = a sin (</a:t>
            </a:r>
            <a:r>
              <a:rPr lang="en-US" b="1" dirty="0" err="1" smtClean="0">
                <a:latin typeface="+mj-lt"/>
                <a:cs typeface="Aharoni" pitchFamily="2" charset="-79"/>
              </a:rPr>
              <a:t>bx</a:t>
            </a:r>
            <a:r>
              <a:rPr lang="en-US" b="1" dirty="0" smtClean="0">
                <a:latin typeface="+mj-lt"/>
                <a:cs typeface="Aharoni" pitchFamily="2" charset="-79"/>
              </a:rPr>
              <a:t> + c) + d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Period, Amplitude, Frequency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NOTES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  <a:p>
            <a:pPr marL="3175" lvl="1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HW: Problem Statement Project “Where is the Gargoyle?” AND Graph 2 PERIODS for the functions: f(x) = 3sin x, g(x) = sin 3x Due Thursday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449586"/>
              </p:ext>
            </p:extLst>
          </p:nvPr>
        </p:nvGraphicFramePr>
        <p:xfrm>
          <a:off x="3505200" y="4267200"/>
          <a:ext cx="36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54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05200" y="4267200"/>
                        <a:ext cx="368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285906"/>
              </p:ext>
            </p:extLst>
          </p:nvPr>
        </p:nvGraphicFramePr>
        <p:xfrm>
          <a:off x="2438400" y="4267200"/>
          <a:ext cx="36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55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267200"/>
                        <a:ext cx="368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901" name="Picture 765" descr="C:\Users\dstarbu\AppData\Local\Microsoft\Windows\Temporary Internet Files\Content.IE5\0YUTN8BJ\sin-cos graphs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-228600"/>
            <a:ext cx="5257800" cy="168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1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458200" cy="495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TRIG Project #1 – Where is the GARGOYLE?</a:t>
            </a:r>
          </a:p>
          <a:p>
            <a:pPr lvl="1"/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Due FRIDAY FEBRUARY 20 - Beginning of class</a:t>
            </a:r>
          </a:p>
          <a:p>
            <a:pPr marL="273050" lvl="1" indent="-273050"/>
            <a:r>
              <a:rPr lang="en-US" sz="3200" dirty="0" smtClean="0"/>
              <a:t>MEASURE APPS</a:t>
            </a:r>
          </a:p>
          <a:p>
            <a:pPr marL="547370" lvl="2" indent="-273050"/>
            <a:r>
              <a:rPr lang="en-US" sz="2900" dirty="0" smtClean="0"/>
              <a:t>Search angle measure APPS (free) to help you find angle of measure or complete using protractor. </a:t>
            </a:r>
          </a:p>
          <a:p>
            <a:pPr marL="547370" lvl="2" indent="-273050"/>
            <a:endParaRPr lang="en-US" sz="2900" dirty="0" smtClean="0"/>
          </a:p>
        </p:txBody>
      </p:sp>
      <p:pic>
        <p:nvPicPr>
          <p:cNvPr id="150531" name="Picture 3" descr="C:\Users\dstarbu\AppData\Local\Microsoft\Windows\Temporary Internet Files\Content.IE5\0YUTN8BJ\angle-of-elevation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572001"/>
            <a:ext cx="3001992" cy="225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99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68640" cy="7921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143000"/>
            <a:ext cx="8763000" cy="5562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MAKE-UP Work – Test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Corrections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000" b="1" u="sng" dirty="0" smtClean="0">
                <a:solidFill>
                  <a:schemeClr val="bg2">
                    <a:lumMod val="25000"/>
                  </a:schemeClr>
                </a:solidFill>
              </a:rPr>
              <a:t>DUE </a:t>
            </a:r>
            <a:r>
              <a:rPr lang="en-US" sz="2000" b="1" u="sng" dirty="0">
                <a:solidFill>
                  <a:schemeClr val="bg2">
                    <a:lumMod val="25000"/>
                  </a:schemeClr>
                </a:solidFill>
              </a:rPr>
              <a:t>WEDNESDAY FEB. 18, 3 pm  </a:t>
            </a:r>
            <a:r>
              <a:rPr lang="en-US" sz="2000" b="1" u="sng" dirty="0" smtClean="0">
                <a:solidFill>
                  <a:schemeClr val="bg2">
                    <a:lumMod val="25000"/>
                  </a:schemeClr>
                </a:solidFill>
              </a:rPr>
              <a:t>NO EXCEPTIONS</a:t>
            </a:r>
          </a:p>
          <a:p>
            <a:pPr marL="400050" lvl="2" indent="0">
              <a:buNone/>
            </a:pPr>
            <a:endParaRPr lang="en-US" sz="2000" b="1" u="sng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Periodic, Sinusoid Functions: Pg. 384</a:t>
            </a:r>
          </a:p>
          <a:p>
            <a:r>
              <a:rPr lang="en-US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- Vocabulary</a:t>
            </a:r>
          </a:p>
          <a:p>
            <a:pPr lvl="1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Amplitude</a:t>
            </a:r>
          </a:p>
          <a:p>
            <a:pPr lvl="1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Period</a:t>
            </a:r>
          </a:p>
          <a:p>
            <a:pPr lvl="1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Frequency</a:t>
            </a:r>
          </a:p>
          <a:p>
            <a:pPr lvl="1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Phase Shift</a:t>
            </a:r>
          </a:p>
          <a:p>
            <a:pPr marL="365760" lvl="1" indent="0">
              <a:buNone/>
            </a:pPr>
            <a:endParaRPr lang="en-US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3175" lvl="1" indent="0">
              <a:buNone/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CW: Pg. 392/ #1,2; 7,8; 13</a:t>
            </a:r>
          </a:p>
          <a:p>
            <a:pPr marL="3175" lvl="1" indent="0">
              <a:buNone/>
            </a:pPr>
            <a:endParaRPr lang="en-US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3175" lvl="1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HW: Problem Statement Project “Where is the Gargoyle?” AND Graph 2 PERIODS for the functions: </a:t>
            </a:r>
          </a:p>
          <a:p>
            <a:pPr marL="3175" lvl="1" indent="0" algn="ctr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f(x) = 3sin x, g(x) = sin 3x Due Thursday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150530" name="Picture 2" descr="C:\Users\dstarbu\AppData\Local\Microsoft\Windows\Temporary Internet Files\Content.IE5\0YUTN8BJ\question_mark_serious_thinker_500_clr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05000"/>
            <a:ext cx="3339285" cy="417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1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86800" cy="5257800"/>
          </a:xfrm>
        </p:spPr>
        <p:txBody>
          <a:bodyPr>
            <a:normAutofit fontScale="47500" lnSpcReduction="20000"/>
          </a:bodyPr>
          <a:lstStyle/>
          <a:p>
            <a:pPr marL="346075" lvl="1" indent="-342900"/>
            <a:r>
              <a:rPr lang="en-US" sz="4200" b="1" dirty="0" smtClean="0">
                <a:solidFill>
                  <a:srgbClr val="C00000"/>
                </a:solidFill>
                <a:cs typeface="Aharoni" pitchFamily="2" charset="-79"/>
              </a:rPr>
              <a:t>HW DUE: </a:t>
            </a:r>
          </a:p>
          <a:p>
            <a:pPr marL="620395" lvl="2" indent="-342900"/>
            <a:r>
              <a:rPr lang="en-US" sz="4200" b="1" dirty="0" smtClean="0">
                <a:solidFill>
                  <a:srgbClr val="C00000"/>
                </a:solidFill>
                <a:cs typeface="Aharoni" pitchFamily="2" charset="-79"/>
              </a:rPr>
              <a:t>Problem Statement </a:t>
            </a:r>
            <a:r>
              <a:rPr lang="en-US" sz="4200" b="1" dirty="0">
                <a:solidFill>
                  <a:srgbClr val="C00000"/>
                </a:solidFill>
                <a:cs typeface="Aharoni" pitchFamily="2" charset="-79"/>
              </a:rPr>
              <a:t>‘Where is the Gargoyle</a:t>
            </a:r>
            <a:r>
              <a:rPr lang="en-US" sz="4200" b="1" dirty="0" smtClean="0">
                <a:solidFill>
                  <a:srgbClr val="C00000"/>
                </a:solidFill>
                <a:cs typeface="Aharoni" pitchFamily="2" charset="-79"/>
              </a:rPr>
              <a:t>?’</a:t>
            </a:r>
          </a:p>
          <a:p>
            <a:pPr marL="620395" lvl="2" indent="-342900"/>
            <a:r>
              <a:rPr lang="en-US" sz="4200" b="1" dirty="0" smtClean="0">
                <a:solidFill>
                  <a:srgbClr val="C00000"/>
                </a:solidFill>
                <a:cs typeface="Aharoni" pitchFamily="2" charset="-79"/>
              </a:rPr>
              <a:t>Graph </a:t>
            </a:r>
            <a:r>
              <a:rPr lang="en-US" sz="4200" b="1" dirty="0">
                <a:solidFill>
                  <a:srgbClr val="C00000"/>
                </a:solidFill>
                <a:cs typeface="Aharoni" pitchFamily="2" charset="-79"/>
              </a:rPr>
              <a:t>2 PERIODS for the functions: </a:t>
            </a:r>
          </a:p>
          <a:p>
            <a:pPr marL="3175" lvl="1" indent="0" algn="ctr">
              <a:buNone/>
            </a:pPr>
            <a:r>
              <a:rPr lang="en-US" sz="4200" b="1" dirty="0">
                <a:solidFill>
                  <a:srgbClr val="C00000"/>
                </a:solidFill>
                <a:cs typeface="Aharoni" pitchFamily="2" charset="-79"/>
              </a:rPr>
              <a:t>f(x) = 3sin x, g(x) = sin 3x </a:t>
            </a:r>
          </a:p>
          <a:p>
            <a:pPr marL="460375" lvl="1" indent="-457200"/>
            <a:r>
              <a:rPr lang="en-US" sz="4200" b="1" dirty="0" smtClean="0"/>
              <a:t>Amplitude, Period and Frequency</a:t>
            </a:r>
          </a:p>
          <a:p>
            <a:r>
              <a:rPr lang="en-US" sz="4200" b="1" dirty="0" smtClean="0"/>
              <a:t>Class Objective:</a:t>
            </a:r>
          </a:p>
          <a:p>
            <a:r>
              <a:rPr lang="en-US" sz="4200" b="1" dirty="0" smtClean="0">
                <a:latin typeface="Aharoni" pitchFamily="2" charset="-79"/>
                <a:cs typeface="Aharoni" pitchFamily="2" charset="-79"/>
              </a:rPr>
              <a:t>Students will explore AMPLITUDE, PERIOD and FREQUENCY for sinusoidal functions. </a:t>
            </a:r>
          </a:p>
          <a:p>
            <a:r>
              <a:rPr lang="en-US" sz="4200" b="1" dirty="0" smtClean="0"/>
              <a:t>Pg. 392/ #13, 23, 24, 29, 30</a:t>
            </a:r>
          </a:p>
          <a:p>
            <a:r>
              <a:rPr lang="en-US" sz="4200" b="1" dirty="0" smtClean="0"/>
              <a:t>Graph: 5sin 4x</a:t>
            </a:r>
          </a:p>
          <a:p>
            <a:r>
              <a:rPr lang="en-US" sz="4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sz="4200" b="1" dirty="0" smtClean="0">
                <a:solidFill>
                  <a:srgbClr val="C00000"/>
                </a:solidFill>
              </a:rPr>
              <a:t>HW: Pg. 392/ #9-12, 14-16, 18, 20, 25, 26</a:t>
            </a:r>
          </a:p>
          <a:p>
            <a:pPr marL="3175" lvl="1" indent="0">
              <a:buNone/>
            </a:pPr>
            <a:r>
              <a:rPr lang="en-US" sz="4200" b="1" dirty="0" smtClean="0">
                <a:solidFill>
                  <a:srgbClr val="C00000"/>
                </a:solidFill>
                <a:cs typeface="Aharoni" pitchFamily="2" charset="-79"/>
              </a:rPr>
              <a:t>Project: ‘Where is the Gargoyle?’ </a:t>
            </a:r>
          </a:p>
          <a:p>
            <a:pPr marL="3175" lvl="1" indent="0">
              <a:buNone/>
            </a:pPr>
            <a:r>
              <a:rPr lang="en-US" sz="4200" b="1" dirty="0">
                <a:solidFill>
                  <a:srgbClr val="C00000"/>
                </a:solidFill>
                <a:cs typeface="Aharoni" pitchFamily="2" charset="-79"/>
              </a:rPr>
              <a:t>	</a:t>
            </a:r>
            <a:r>
              <a:rPr lang="en-US" sz="4200" b="1" dirty="0" smtClean="0">
                <a:solidFill>
                  <a:srgbClr val="C00000"/>
                </a:solidFill>
                <a:cs typeface="Aharoni" pitchFamily="2" charset="-79"/>
              </a:rPr>
              <a:t>Due FRIDAY FEBRUARY 20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4200" b="1" dirty="0">
                <a:solidFill>
                  <a:schemeClr val="bg2">
                    <a:lumMod val="25000"/>
                  </a:schemeClr>
                </a:solidFill>
              </a:rPr>
              <a:t>MAKE-UP Work – Test Corrections</a:t>
            </a:r>
          </a:p>
          <a:p>
            <a:pPr marL="617220" lvl="2" indent="-342900">
              <a:buFont typeface="Arial" pitchFamily="34" charset="0"/>
              <a:buChar char="•"/>
            </a:pPr>
            <a:r>
              <a:rPr lang="en-US" sz="4200" b="1" u="sng" dirty="0" smtClean="0">
                <a:solidFill>
                  <a:schemeClr val="bg2">
                    <a:lumMod val="25000"/>
                  </a:schemeClr>
                </a:solidFill>
              </a:rPr>
              <a:t>DUE </a:t>
            </a:r>
            <a:r>
              <a:rPr lang="en-US" sz="4200" b="1" u="sng" dirty="0">
                <a:solidFill>
                  <a:schemeClr val="bg2">
                    <a:lumMod val="25000"/>
                  </a:schemeClr>
                </a:solidFill>
              </a:rPr>
              <a:t>WEDNESDAY FEB. 18, 3 pm  </a:t>
            </a:r>
            <a:endParaRPr lang="en-US" sz="4200" b="1" u="sng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617220" lvl="2" indent="-342900">
              <a:buFont typeface="Arial" pitchFamily="34" charset="0"/>
              <a:buChar char="•"/>
            </a:pPr>
            <a:r>
              <a:rPr lang="en-US" sz="4200" b="1" u="sng" dirty="0" smtClean="0">
                <a:solidFill>
                  <a:schemeClr val="bg2">
                    <a:lumMod val="25000"/>
                  </a:schemeClr>
                </a:solidFill>
              </a:rPr>
              <a:t>NO EXCEPTIONS</a:t>
            </a:r>
            <a:endParaRPr lang="en-US" sz="4200" b="1" u="sng" dirty="0">
              <a:solidFill>
                <a:schemeClr val="bg2">
                  <a:lumMod val="25000"/>
                </a:schemeClr>
              </a:solidFill>
            </a:endParaRPr>
          </a:p>
          <a:p>
            <a:pPr marL="3175" lvl="1" indent="0">
              <a:buNone/>
            </a:pPr>
            <a:endParaRPr lang="en-US" sz="2800" b="1" dirty="0">
              <a:solidFill>
                <a:srgbClr val="C00000"/>
              </a:solidFill>
              <a:cs typeface="Aharoni" pitchFamily="2" charset="-79"/>
            </a:endParaRPr>
          </a:p>
          <a:p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  <a:p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3813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</a:rPr>
              <a:t>HWSheet</a:t>
            </a:r>
            <a:r>
              <a:rPr lang="en-US" b="1" dirty="0" smtClean="0">
                <a:solidFill>
                  <a:srgbClr val="C00000"/>
                </a:solidFill>
              </a:rPr>
              <a:t> #1 Due </a:t>
            </a:r>
          </a:p>
          <a:p>
            <a:r>
              <a:rPr lang="en-US" dirty="0"/>
              <a:t>C</a:t>
            </a:r>
            <a:r>
              <a:rPr lang="en-US" dirty="0" smtClean="0"/>
              <a:t>opy the Class Objective in the CW section of your binder: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REGRESSION equations to analyze and model data. (F-IF)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Lines of Best Fit</a:t>
            </a:r>
          </a:p>
          <a:p>
            <a:r>
              <a:rPr lang="en-US" dirty="0" smtClean="0"/>
              <a:t>Point/Slope and Slope Intercept Equations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QUIZ Friday – Solving Equations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534400" cy="54102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HW: Pg. 392/ #9-12, 14-16, 18, 20, 25, </a:t>
            </a:r>
            <a:r>
              <a:rPr lang="en-US" sz="2800" b="1" dirty="0" smtClean="0">
                <a:solidFill>
                  <a:srgbClr val="C00000"/>
                </a:solidFill>
              </a:rPr>
              <a:t>26</a:t>
            </a:r>
          </a:p>
          <a:p>
            <a:r>
              <a:rPr lang="en-US" sz="2800" b="1" dirty="0" smtClean="0">
                <a:solidFill>
                  <a:srgbClr val="C00000"/>
                </a:solidFill>
                <a:cs typeface="Aharoni" pitchFamily="2" charset="-79"/>
              </a:rPr>
              <a:t>Project</a:t>
            </a:r>
            <a:r>
              <a:rPr lang="en-US" sz="2800" b="1" dirty="0">
                <a:solidFill>
                  <a:srgbClr val="C00000"/>
                </a:solidFill>
                <a:cs typeface="Aharoni" pitchFamily="2" charset="-79"/>
              </a:rPr>
              <a:t>: ‘Where is the Gargoyle?’ </a:t>
            </a:r>
          </a:p>
          <a:p>
            <a:pPr marL="3175" lvl="1" indent="0">
              <a:buNone/>
            </a:pPr>
            <a:r>
              <a:rPr lang="en-US" sz="2800" b="1" dirty="0">
                <a:solidFill>
                  <a:srgbClr val="C00000"/>
                </a:solidFill>
                <a:cs typeface="Aharoni" pitchFamily="2" charset="-79"/>
              </a:rPr>
              <a:t>	Due FRIDAY FEBRUARY </a:t>
            </a:r>
            <a:r>
              <a:rPr lang="en-US" sz="2800" b="1" dirty="0" smtClean="0">
                <a:solidFill>
                  <a:srgbClr val="C00000"/>
                </a:solidFill>
                <a:cs typeface="Aharoni" pitchFamily="2" charset="-79"/>
              </a:rPr>
              <a:t>20</a:t>
            </a:r>
          </a:p>
          <a:p>
            <a:pPr marL="460375" lvl="1" indent="-457200"/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MAKE-UP 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</a:rPr>
              <a:t>Work – Test Corrections</a:t>
            </a:r>
          </a:p>
          <a:p>
            <a:pPr marL="617220" lvl="2" indent="-342900">
              <a:buFont typeface="Arial" pitchFamily="34" charset="0"/>
              <a:buChar char="•"/>
            </a:pPr>
            <a:r>
              <a:rPr lang="en-US" sz="2800" b="1" u="sng" dirty="0">
                <a:solidFill>
                  <a:schemeClr val="bg2">
                    <a:lumMod val="25000"/>
                  </a:schemeClr>
                </a:solidFill>
              </a:rPr>
              <a:t>DUE WEDNESDAY FEB. 18, 3 pm  </a:t>
            </a:r>
          </a:p>
          <a:p>
            <a:pPr marL="617220" lvl="2" indent="-342900">
              <a:buFont typeface="Arial" pitchFamily="34" charset="0"/>
              <a:buChar char="•"/>
            </a:pPr>
            <a:r>
              <a:rPr lang="en-US" sz="2800" b="1" u="sng" dirty="0">
                <a:solidFill>
                  <a:schemeClr val="bg2">
                    <a:lumMod val="25000"/>
                  </a:schemeClr>
                </a:solidFill>
              </a:rPr>
              <a:t>NO EXCEPTIONS</a:t>
            </a:r>
          </a:p>
          <a:p>
            <a:r>
              <a:rPr lang="en-US" dirty="0" smtClean="0"/>
              <a:t>Graph 3 periods of the following functions: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46323"/>
              </p:ext>
            </p:extLst>
          </p:nvPr>
        </p:nvGraphicFramePr>
        <p:xfrm>
          <a:off x="457200" y="4800600"/>
          <a:ext cx="7550355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39" name="Equation" r:id="rId3" imgW="2412720" imgH="393480" progId="Equation.DSMT4">
                  <p:embed/>
                </p:oleObj>
              </mc:Choice>
              <mc:Fallback>
                <p:oleObj name="Equation" r:id="rId3" imgW="2412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800600"/>
                        <a:ext cx="7550355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057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Find the function for the graph shown:</a:t>
            </a:r>
          </a:p>
          <a:p>
            <a:endParaRPr lang="en-US" dirty="0"/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14600"/>
            <a:ext cx="9677400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90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READ: Pg. 388-391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Complete Pg. 393/ #69-78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393/ #43-68 Due TUESDAY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165E22"/>
                </a:solidFill>
              </a:rPr>
              <a:t>Quiz THURSDAY</a:t>
            </a:r>
          </a:p>
          <a:p>
            <a:endParaRPr lang="en-US" dirty="0"/>
          </a:p>
        </p:txBody>
      </p:sp>
      <p:pic>
        <p:nvPicPr>
          <p:cNvPr id="157698" name="Picture 2" descr="C:\Users\dstarbu\AppData\Local\Microsoft\Windows\Temporary Internet Files\Content.IE5\ZZ3834D9\8176618958_8d45fe36f9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05996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33511" y="1524000"/>
            <a:ext cx="8553301" cy="5181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cs typeface="Aharoni" pitchFamily="2" charset="-79"/>
              </a:rPr>
              <a:t>Project Due: </a:t>
            </a:r>
            <a:r>
              <a:rPr lang="en-US" sz="2800" b="1" dirty="0">
                <a:solidFill>
                  <a:srgbClr val="C00000"/>
                </a:solidFill>
                <a:cs typeface="Aharoni" pitchFamily="2" charset="-79"/>
              </a:rPr>
              <a:t>‘Where is the Gargoyle?’ </a:t>
            </a:r>
          </a:p>
          <a:p>
            <a:r>
              <a:rPr lang="en-US" b="1" dirty="0" smtClean="0"/>
              <a:t>CW: Pg. 392/ #29-40</a:t>
            </a:r>
          </a:p>
          <a:p>
            <a:r>
              <a:rPr lang="en-US" b="1" dirty="0" smtClean="0"/>
              <a:t>Horizontal Phase Shifts and </a:t>
            </a:r>
            <a:r>
              <a:rPr lang="en-US" b="1" dirty="0"/>
              <a:t>Vertical </a:t>
            </a:r>
            <a:r>
              <a:rPr lang="en-US" b="1" dirty="0" smtClean="0"/>
              <a:t>Translations</a:t>
            </a:r>
            <a:endParaRPr lang="en-US" b="1" dirty="0"/>
          </a:p>
          <a:p>
            <a:pPr lvl="1"/>
            <a:r>
              <a:rPr lang="en-US" b="1" dirty="0"/>
              <a:t>Changing the ‘c’ and ‘d’ values in y = a sin (b + cx) + </a:t>
            </a:r>
            <a:r>
              <a:rPr lang="en-US" b="1" dirty="0" smtClean="0"/>
              <a:t>d</a:t>
            </a:r>
          </a:p>
          <a:p>
            <a:pPr lvl="1"/>
            <a:r>
              <a:rPr lang="en-US" b="1" dirty="0" smtClean="0"/>
              <a:t>Pg. 392/#41, 42</a:t>
            </a:r>
            <a:endParaRPr lang="en-US" b="1" dirty="0"/>
          </a:p>
          <a:p>
            <a:r>
              <a:rPr lang="en-US" b="1" dirty="0"/>
              <a:t>Ferris Wheels</a:t>
            </a:r>
          </a:p>
          <a:p>
            <a:pPr lvl="1"/>
            <a:r>
              <a:rPr lang="en-US" b="1" dirty="0" err="1" smtClean="0"/>
              <a:t>WSheet</a:t>
            </a:r>
            <a:r>
              <a:rPr lang="en-US" b="1" dirty="0" smtClean="0"/>
              <a:t> </a:t>
            </a:r>
            <a:r>
              <a:rPr lang="en-US" b="1" dirty="0"/>
              <a:t>– Ferris Wheels, A Clear </a:t>
            </a:r>
            <a:r>
              <a:rPr lang="en-US" b="1" dirty="0" smtClean="0"/>
              <a:t>View</a:t>
            </a:r>
          </a:p>
          <a:p>
            <a:pPr lvl="1"/>
            <a:r>
              <a:rPr lang="en-US" b="1" dirty="0" smtClean="0"/>
              <a:t>Another Ferris Wheel, Beach Adventures</a:t>
            </a:r>
          </a:p>
          <a:p>
            <a:pPr marL="273050" lvl="1" indent="-273050"/>
            <a:r>
              <a:rPr lang="en-US" sz="2800" b="1" dirty="0" smtClean="0"/>
              <a:t>Quiz THURSDAY</a:t>
            </a:r>
          </a:p>
          <a:p>
            <a:pPr marL="547370" lvl="2" indent="-273050"/>
            <a:r>
              <a:rPr lang="en-US" sz="2500" b="1" dirty="0" smtClean="0"/>
              <a:t>6 TRIG Ratios, Co-terminal Angles, Amplitude, Period, TRIG graphs</a:t>
            </a:r>
            <a:endParaRPr lang="en-US" sz="2500" b="1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393/ #43-68 Due TUESDAY</a:t>
            </a:r>
          </a:p>
          <a:p>
            <a:pPr marL="365760" lvl="1" indent="0">
              <a:buNone/>
            </a:pPr>
            <a:endParaRPr lang="en-US" b="1" dirty="0" smtClean="0"/>
          </a:p>
        </p:txBody>
      </p:sp>
      <p:pic>
        <p:nvPicPr>
          <p:cNvPr id="152578" name="Picture 2" descr="C:\Users\dstarbu\AppData\Local\Microsoft\Windows\Temporary Internet Files\Content.IE5\PU13Y89I\gargoyl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987" y="3453442"/>
            <a:ext cx="192881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8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393/ #43-68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sz="2800" b="1" dirty="0" smtClean="0">
                <a:solidFill>
                  <a:srgbClr val="165E22"/>
                </a:solidFill>
              </a:rPr>
              <a:t>CW: WSHT ‘Another Ferris Wheel’, ‘Beach Adventures’</a:t>
            </a:r>
          </a:p>
          <a:p>
            <a:r>
              <a:rPr lang="en-US" sz="2800" b="1" dirty="0" smtClean="0">
                <a:solidFill>
                  <a:srgbClr val="165E22"/>
                </a:solidFill>
              </a:rPr>
              <a:t>Phase Shifts and writing functions</a:t>
            </a:r>
          </a:p>
          <a:p>
            <a:pPr lvl="1"/>
            <a:r>
              <a:rPr lang="en-US" sz="2800" b="1" dirty="0" smtClean="0">
                <a:solidFill>
                  <a:srgbClr val="165E22"/>
                </a:solidFill>
              </a:rPr>
              <a:t>Pg. 389/ ex. #5, 6</a:t>
            </a:r>
          </a:p>
          <a:p>
            <a:pPr marL="457200" lvl="1" indent="-457200"/>
            <a:r>
              <a:rPr lang="en-US" sz="2800" b="1" dirty="0" smtClean="0">
                <a:solidFill>
                  <a:srgbClr val="165E22"/>
                </a:solidFill>
              </a:rPr>
              <a:t>Pg. 393/#69-78</a:t>
            </a:r>
            <a:endParaRPr lang="en-US" b="1" dirty="0" smtClean="0">
              <a:solidFill>
                <a:srgbClr val="165E22"/>
              </a:solidFill>
            </a:endParaRPr>
          </a:p>
          <a:p>
            <a:pPr marL="457200" lvl="1" indent="-457200"/>
            <a:r>
              <a:rPr lang="en-US" sz="2800" b="1" dirty="0" smtClean="0">
                <a:solidFill>
                  <a:srgbClr val="165E22"/>
                </a:solidFill>
              </a:rPr>
              <a:t>Quiz THURSDAY</a:t>
            </a:r>
          </a:p>
        </p:txBody>
      </p:sp>
      <p:pic>
        <p:nvPicPr>
          <p:cNvPr id="155650" name="Picture 2" descr="C:\Users\dstarbu\AppData\Local\Microsoft\Windows\Temporary Internet Files\Content.IE5\PU13Y89I\5079430355_1b49636510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44378"/>
            <a:ext cx="25146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46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305800" cy="4949952"/>
          </a:xfrm>
        </p:spPr>
        <p:txBody>
          <a:bodyPr>
            <a:normAutofit fontScale="85000" lnSpcReduction="10000"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WSHT Due: ‘Beach Adventures”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Phase Shift Function</a:t>
            </a:r>
          </a:p>
          <a:p>
            <a:pPr lvl="1"/>
            <a:r>
              <a:rPr lang="en-US" sz="3200" b="1" dirty="0">
                <a:solidFill>
                  <a:srgbClr val="002060"/>
                </a:solidFill>
              </a:rPr>
              <a:t>f</a:t>
            </a:r>
            <a:r>
              <a:rPr lang="en-US" sz="3200" b="1" dirty="0" smtClean="0">
                <a:solidFill>
                  <a:srgbClr val="002060"/>
                </a:solidFill>
              </a:rPr>
              <a:t>(x) = a sin (</a:t>
            </a:r>
            <a:r>
              <a:rPr lang="en-US" sz="3200" b="1" dirty="0" err="1" smtClean="0">
                <a:solidFill>
                  <a:srgbClr val="002060"/>
                </a:solidFill>
              </a:rPr>
              <a:t>bx+c</a:t>
            </a:r>
            <a:r>
              <a:rPr lang="en-US" sz="3200" b="1" dirty="0" smtClean="0">
                <a:solidFill>
                  <a:srgbClr val="002060"/>
                </a:solidFill>
              </a:rPr>
              <a:t>) + d</a:t>
            </a:r>
          </a:p>
          <a:p>
            <a:pPr lvl="1"/>
            <a:endParaRPr lang="en-US" sz="3200" b="1" dirty="0">
              <a:solidFill>
                <a:srgbClr val="002060"/>
              </a:solidFill>
            </a:endParaRPr>
          </a:p>
          <a:p>
            <a:pPr lvl="1"/>
            <a:endParaRPr lang="en-US" sz="3200" b="1" dirty="0" smtClean="0">
              <a:solidFill>
                <a:srgbClr val="002060"/>
              </a:solidFill>
            </a:endParaRPr>
          </a:p>
          <a:p>
            <a:pPr lvl="1"/>
            <a:endParaRPr lang="en-US" sz="3200" b="1" dirty="0">
              <a:solidFill>
                <a:srgbClr val="002060"/>
              </a:solidFill>
            </a:endParaRPr>
          </a:p>
          <a:p>
            <a:pPr lvl="1"/>
            <a:endParaRPr lang="en-US" sz="3200" b="1" dirty="0" smtClean="0">
              <a:solidFill>
                <a:srgbClr val="002060"/>
              </a:solidFill>
            </a:endParaRPr>
          </a:p>
          <a:p>
            <a:pPr lvl="1"/>
            <a:endParaRPr lang="en-US" sz="3200" b="1" dirty="0">
              <a:solidFill>
                <a:srgbClr val="002060"/>
              </a:solidFill>
            </a:endParaRPr>
          </a:p>
          <a:p>
            <a:pPr lvl="1"/>
            <a:endParaRPr lang="en-US" sz="3200" b="1" dirty="0" smtClean="0">
              <a:solidFill>
                <a:srgbClr val="C00000"/>
              </a:solidFill>
            </a:endParaRPr>
          </a:p>
          <a:p>
            <a:pPr lvl="1"/>
            <a:r>
              <a:rPr lang="en-US" sz="3200" b="1" dirty="0" smtClean="0">
                <a:solidFill>
                  <a:srgbClr val="C00000"/>
                </a:solidFill>
              </a:rPr>
              <a:t>HW</a:t>
            </a:r>
            <a:r>
              <a:rPr lang="en-US" sz="3200" b="1" dirty="0">
                <a:solidFill>
                  <a:srgbClr val="C00000"/>
                </a:solidFill>
              </a:rPr>
              <a:t>: Pg. 395/#89, 93-97 </a:t>
            </a:r>
            <a:r>
              <a:rPr lang="en-US" sz="3200" b="1">
                <a:solidFill>
                  <a:srgbClr val="C00000"/>
                </a:solidFill>
              </a:rPr>
              <a:t>Due </a:t>
            </a:r>
            <a:r>
              <a:rPr lang="en-US" sz="3200" b="1" smtClean="0">
                <a:solidFill>
                  <a:srgbClr val="C00000"/>
                </a:solidFill>
              </a:rPr>
              <a:t>THURSDAY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157698" name="Picture 2" descr="C:\Users\dstarbu\AppData\Local\Microsoft\Windows\Temporary Internet Files\Content.IE5\0YUTN8BJ\sin_labels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971800"/>
            <a:ext cx="4457024" cy="273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65E22"/>
                </a:solidFill>
              </a:rPr>
              <a:t>Phase Shift – Horizontal and Vertical Shift</a:t>
            </a:r>
          </a:p>
          <a:p>
            <a:r>
              <a:rPr lang="en-US" b="1" dirty="0" smtClean="0">
                <a:solidFill>
                  <a:srgbClr val="00518E"/>
                </a:solidFill>
              </a:rPr>
              <a:t>Using PARENT FUNCTIONS, compare the following and describe the PHASE SHIFT: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518E"/>
                </a:solidFill>
              </a:rPr>
              <a:t>1.</a:t>
            </a:r>
          </a:p>
          <a:p>
            <a:pPr marL="0" indent="0">
              <a:buNone/>
            </a:pPr>
            <a:endParaRPr lang="en-US" b="1" dirty="0" smtClean="0">
              <a:solidFill>
                <a:srgbClr val="00518E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518E"/>
                </a:solidFill>
              </a:rPr>
              <a:t>2.</a:t>
            </a:r>
          </a:p>
          <a:p>
            <a:pPr marL="0" indent="0">
              <a:buNone/>
            </a:pPr>
            <a:endParaRPr lang="en-US" b="1" dirty="0">
              <a:solidFill>
                <a:srgbClr val="00518E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518E"/>
                </a:solidFill>
              </a:rPr>
              <a:t>3.		</a:t>
            </a:r>
            <a:endParaRPr lang="en-US" b="1" dirty="0">
              <a:solidFill>
                <a:srgbClr val="00518E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366392"/>
              </p:ext>
            </p:extLst>
          </p:nvPr>
        </p:nvGraphicFramePr>
        <p:xfrm>
          <a:off x="1066800" y="2819400"/>
          <a:ext cx="307657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11" name="Equation" r:id="rId3" imgW="1371600" imgH="393480" progId="Equation.DSMT4">
                  <p:embed/>
                </p:oleObj>
              </mc:Choice>
              <mc:Fallback>
                <p:oleObj name="Equation" r:id="rId3" imgW="1371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6800" y="2819400"/>
                        <a:ext cx="3076575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519013"/>
              </p:ext>
            </p:extLst>
          </p:nvPr>
        </p:nvGraphicFramePr>
        <p:xfrm>
          <a:off x="1066800" y="4572000"/>
          <a:ext cx="3495163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12" name="Equation" r:id="rId5" imgW="1434960" imgH="393480" progId="Equation.DSMT4">
                  <p:embed/>
                </p:oleObj>
              </mc:Choice>
              <mc:Fallback>
                <p:oleObj name="Equation" r:id="rId5" imgW="14349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4572000"/>
                        <a:ext cx="3495163" cy="958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408691"/>
              </p:ext>
            </p:extLst>
          </p:nvPr>
        </p:nvGraphicFramePr>
        <p:xfrm>
          <a:off x="1066800" y="3613150"/>
          <a:ext cx="309306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13" name="Equation" r:id="rId7" imgW="1269720" imgH="393480" progId="Equation.DSMT4">
                  <p:embed/>
                </p:oleObj>
              </mc:Choice>
              <mc:Fallback>
                <p:oleObj name="Equation" r:id="rId7" imgW="1269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800" y="3613150"/>
                        <a:ext cx="3093065" cy="958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49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7" name="Picture 3" descr="C:\Users\dstarbu\AppData\Local\Microsoft\Windows\Temporary Internet Files\Content.IE5\PU13Y89I\81YyEmJR24L._SL1500_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352800"/>
            <a:ext cx="2607143" cy="259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153400" cy="5105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395/#89, </a:t>
            </a:r>
            <a:r>
              <a:rPr lang="en-US" b="1" dirty="0" smtClean="0">
                <a:solidFill>
                  <a:srgbClr val="C00000"/>
                </a:solidFill>
              </a:rPr>
              <a:t>93-97</a:t>
            </a:r>
          </a:p>
          <a:p>
            <a:r>
              <a:rPr lang="en-US" b="1" dirty="0" smtClean="0">
                <a:solidFill>
                  <a:srgbClr val="293315"/>
                </a:solidFill>
              </a:rPr>
              <a:t>Phase-Shift Match Up Table Task</a:t>
            </a:r>
          </a:p>
          <a:p>
            <a:pPr lvl="1"/>
            <a:r>
              <a:rPr lang="en-US" b="1" dirty="0" smtClean="0">
                <a:solidFill>
                  <a:srgbClr val="293315"/>
                </a:solidFill>
              </a:rPr>
              <a:t>Match the GRAPH to one of the given EQUATIONS</a:t>
            </a:r>
          </a:p>
          <a:p>
            <a:pPr lvl="1"/>
            <a:r>
              <a:rPr lang="en-US" b="1" dirty="0" smtClean="0">
                <a:solidFill>
                  <a:srgbClr val="293315"/>
                </a:solidFill>
              </a:rPr>
              <a:t>Write an explanation of how you matched the equation to the graph</a:t>
            </a:r>
          </a:p>
          <a:p>
            <a:pPr marL="365760" lvl="1" indent="0">
              <a:buNone/>
            </a:pPr>
            <a:endParaRPr lang="en-US" b="1" dirty="0">
              <a:solidFill>
                <a:srgbClr val="293315"/>
              </a:solidFill>
            </a:endParaRPr>
          </a:p>
          <a:p>
            <a:pPr marL="365760" lvl="1" indent="0">
              <a:buNone/>
            </a:pPr>
            <a:endParaRPr lang="en-US" b="1" dirty="0" smtClean="0">
              <a:solidFill>
                <a:srgbClr val="293315"/>
              </a:solidFill>
            </a:endParaRPr>
          </a:p>
          <a:p>
            <a:pPr marL="365760" lvl="1" indent="0">
              <a:buNone/>
            </a:pPr>
            <a:endParaRPr lang="en-US" b="1" dirty="0" smtClean="0">
              <a:solidFill>
                <a:srgbClr val="293315"/>
              </a:solidFill>
            </a:endParaRPr>
          </a:p>
          <a:p>
            <a:pPr marL="365760" lvl="1" indent="0">
              <a:buNone/>
            </a:pPr>
            <a:endParaRPr lang="en-US" b="1" dirty="0">
              <a:solidFill>
                <a:srgbClr val="293315"/>
              </a:solidFill>
            </a:endParaRPr>
          </a:p>
          <a:p>
            <a:pPr marL="365760" lvl="1" indent="0">
              <a:buNone/>
            </a:pPr>
            <a:endParaRPr lang="en-US" b="1" dirty="0">
              <a:solidFill>
                <a:srgbClr val="293315"/>
              </a:solidFill>
            </a:endParaRPr>
          </a:p>
          <a:p>
            <a:pPr lvl="1"/>
            <a:endParaRPr lang="en-US" b="1" dirty="0" smtClean="0">
              <a:solidFill>
                <a:srgbClr val="293315"/>
              </a:solidFill>
            </a:endParaRPr>
          </a:p>
          <a:p>
            <a:pPr lvl="1"/>
            <a:endParaRPr lang="en-US" b="1" dirty="0">
              <a:solidFill>
                <a:srgbClr val="293315"/>
              </a:solidFill>
            </a:endParaRP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HW: Worksheet Phase Shift Due Monday March 16</a:t>
            </a:r>
          </a:p>
          <a:p>
            <a:pPr marL="365760" lvl="1" indent="0">
              <a:buNone/>
            </a:pPr>
            <a:endParaRPr lang="en-US" b="1" dirty="0" smtClean="0">
              <a:solidFill>
                <a:srgbClr val="293315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41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C:\Users\dstarbu\AppData\Local\Microsoft\Windows\Temporary Internet Files\Content.IE5\0YUTN8BJ\reference_angle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79" y="4313"/>
            <a:ext cx="4243321" cy="411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4873752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 DUE: Worksheet Phase Shift Equations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Pg. 413/ #88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Poster Checks 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Rotate to each table and check the work on the equations written for each graph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Check the re-written equation. Is it correct? Explain how you know using the language or TRANLATIONS and TRANSFORMATIONS.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Graphs of TAN, CSC and SEC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Sketches</a:t>
            </a:r>
          </a:p>
          <a:p>
            <a:pPr marL="273050" lvl="1" indent="-273050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Using INVERSE TRIG</a:t>
            </a:r>
          </a:p>
          <a:p>
            <a:r>
              <a:rPr lang="en-US" b="1" dirty="0" smtClean="0">
                <a:solidFill>
                  <a:srgbClr val="165E22"/>
                </a:solidFill>
              </a:rPr>
              <a:t>Partner Quiz THURSDAY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421/#1-32, 53, 54, 55 Due THURSDAY</a:t>
            </a:r>
          </a:p>
          <a:p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43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HW: Pg. 421/#1-32, 53, 54, 55 Due </a:t>
            </a:r>
            <a:r>
              <a:rPr lang="en-US" b="1" dirty="0" smtClean="0">
                <a:solidFill>
                  <a:srgbClr val="C00000"/>
                </a:solidFill>
              </a:rPr>
              <a:t>THURSDAY</a:t>
            </a: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Partner Quiz THURSDAY</a:t>
            </a:r>
          </a:p>
          <a:p>
            <a:r>
              <a:rPr lang="en-US" dirty="0" smtClean="0"/>
              <a:t>Using the PHASE SHIFT Equation f(x) = a sin(</a:t>
            </a:r>
            <a:r>
              <a:rPr lang="en-US" dirty="0" err="1" smtClean="0"/>
              <a:t>bx+c</a:t>
            </a:r>
            <a:r>
              <a:rPr lang="en-US" dirty="0" smtClean="0"/>
              <a:t>)+d, write a SIN function for each situation:</a:t>
            </a:r>
          </a:p>
          <a:p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Amplitude of 6, Period of          Horizontal Shift of         Vertical Shift of  </a:t>
            </a:r>
            <a:r>
              <a:rPr lang="en-US" b="1" dirty="0" smtClean="0"/>
              <a:t>– 6</a:t>
            </a:r>
          </a:p>
          <a:p>
            <a:pPr marL="0" indent="0">
              <a:buNone/>
            </a:pPr>
            <a:endParaRPr lang="en-US" b="1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Amplitude of </a:t>
            </a:r>
            <a:r>
              <a:rPr lang="en-US" b="1" dirty="0" smtClean="0"/>
              <a:t>3</a:t>
            </a:r>
            <a:r>
              <a:rPr lang="en-US" dirty="0" smtClean="0"/>
              <a:t>, Period of </a:t>
            </a:r>
            <a:r>
              <a:rPr lang="en-US" b="1" dirty="0" smtClean="0"/>
              <a:t>90</a:t>
            </a:r>
            <a:r>
              <a:rPr lang="en-US" b="1" baseline="30000" dirty="0" smtClean="0"/>
              <a:t>0</a:t>
            </a:r>
            <a:r>
              <a:rPr lang="en-US" dirty="0" smtClean="0"/>
              <a:t>, Horizontal Shift of </a:t>
            </a:r>
            <a:r>
              <a:rPr lang="en-US" b="1" dirty="0" smtClean="0"/>
              <a:t>45</a:t>
            </a:r>
            <a:r>
              <a:rPr lang="en-US" b="1" baseline="30000" dirty="0" smtClean="0"/>
              <a:t>0</a:t>
            </a:r>
            <a:r>
              <a:rPr lang="en-US" dirty="0" smtClean="0"/>
              <a:t>, Vertical Shift of </a:t>
            </a:r>
            <a:r>
              <a:rPr lang="en-US" b="1" dirty="0" smtClean="0"/>
              <a:t>5</a:t>
            </a:r>
            <a:r>
              <a:rPr lang="en-US" dirty="0" smtClean="0"/>
              <a:t>, REFLECTED over the x-axis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  Now, write each as a phase shift of the COSINE 	function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437965"/>
              </p:ext>
            </p:extLst>
          </p:nvPr>
        </p:nvGraphicFramePr>
        <p:xfrm>
          <a:off x="7315200" y="3048000"/>
          <a:ext cx="457200" cy="109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71" name="Equation" r:id="rId3" imgW="164880" imgH="393480" progId="Equation.DSMT4">
                  <p:embed/>
                </p:oleObj>
              </mc:Choice>
              <mc:Fallback>
                <p:oleObj name="Equation" r:id="rId3" imgW="164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15200" y="3048000"/>
                        <a:ext cx="457200" cy="1090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787672"/>
              </p:ext>
            </p:extLst>
          </p:nvPr>
        </p:nvGraphicFramePr>
        <p:xfrm>
          <a:off x="4038600" y="3276600"/>
          <a:ext cx="685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72" name="Equation" r:id="rId5" imgW="228600" imgH="177480" progId="Equation.DSMT4">
                  <p:embed/>
                </p:oleObj>
              </mc:Choice>
              <mc:Fallback>
                <p:oleObj name="Equation" r:id="rId5" imgW="2286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8600" y="3276600"/>
                        <a:ext cx="685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87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QUIZ #1 – Solving Equations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Sheet – Equations w/ Fractions Side #1 	Due Monday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Visit the NHS/KEY Club booth at the assembly today!</a:t>
            </a:r>
          </a:p>
          <a:p>
            <a:pPr marL="0" indent="0">
              <a:buNone/>
            </a:pP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1619" name="Picture 3" descr="C:\Users\dstarbu\AppData\Local\Microsoft\Windows\Temporary Internet Files\Content.IE5\WDNUO2VQ\MC9001550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733800"/>
            <a:ext cx="2414473" cy="269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88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7" name="Picture 13" descr="C:\Users\dstarbu\AppData\Local\Microsoft\Windows\Temporary Internet Files\Content.IE5\PU13Y89I\drunk-leprechau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639369"/>
            <a:ext cx="2274651" cy="32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5B7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Happy St. Patrick’s Day</a:t>
            </a:r>
            <a:endParaRPr lang="en-US" dirty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" y="1600201"/>
            <a:ext cx="7040880" cy="5029200"/>
          </a:xfrm>
        </p:spPr>
      </p:pic>
      <p:pic>
        <p:nvPicPr>
          <p:cNvPr id="16387" name="Picture 3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C:\Users\dstarbu\AppData\Local\Microsoft\Windows\Temporary Internet Files\Content.IE5\ZZ3834D9\four-leaf-clover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89382">
            <a:off x="6596363" y="4836788"/>
            <a:ext cx="896252" cy="95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88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199"/>
            <a:ext cx="8305800" cy="5231921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421/#</a:t>
            </a:r>
            <a:r>
              <a:rPr lang="en-US" b="1" dirty="0" smtClean="0">
                <a:solidFill>
                  <a:srgbClr val="C00000"/>
                </a:solidFill>
              </a:rPr>
              <a:t>1-32, 53, 54, 55 </a:t>
            </a:r>
            <a:r>
              <a:rPr lang="en-US" b="1" dirty="0">
                <a:solidFill>
                  <a:srgbClr val="C00000"/>
                </a:solidFill>
              </a:rPr>
              <a:t>Due </a:t>
            </a:r>
            <a:r>
              <a:rPr lang="en-US" b="1" dirty="0" smtClean="0">
                <a:solidFill>
                  <a:srgbClr val="C00000"/>
                </a:solidFill>
              </a:rPr>
              <a:t>Thursday</a:t>
            </a: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Partner Quiz THURSDAY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Using INVERSE TRIG – Pg. 414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Exploration #1 Pg. 419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Pg. 422/#33-36, 41-46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62822" name="Picture 6" descr="C:\Users\dstarbu\AppData\Local\Microsoft\Windows\Temporary Internet Files\Content.IE5\T64TDZY3\Carousel-Roundabout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904479"/>
            <a:ext cx="5753630" cy="292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46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305800" cy="5181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421/#1-32, 53, 54, 55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Partner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Quiz – Phase Shift Equations</a:t>
            </a:r>
          </a:p>
          <a:p>
            <a:pPr lvl="1"/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Write a TRIG function for each graph shown</a:t>
            </a:r>
          </a:p>
          <a:p>
            <a:pPr lvl="1"/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No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Calculators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Complete the Ferris </a:t>
            </a:r>
            <a:r>
              <a:rPr lang="en-US" b="1" smtClean="0">
                <a:solidFill>
                  <a:schemeClr val="bg2">
                    <a:lumMod val="10000"/>
                  </a:schemeClr>
                </a:solidFill>
              </a:rPr>
              <a:t>Wheel Problem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chemeClr val="bg2">
                    <a:lumMod val="10000"/>
                  </a:schemeClr>
                </a:solidFill>
              </a:rPr>
              <a:t>TRIG </a:t>
            </a: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Identities - Pg. 451/#1-4</a:t>
            </a:r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HW: Pg. 451/ #5-22 Due MONDAY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5234" name="Picture 2" descr="C:\Users\dstarbu\AppData\Local\Microsoft\Windows\Temporary Internet Files\Content.IE5\J3B51HZP\MC9002991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43200" y="4800600"/>
            <a:ext cx="324689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7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8153400" cy="4873752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 Due THURSDAY: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Pg. 451/ #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5-22 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TRIGONOMETRY IDENTITIES to re-write and simplify Trig Equations and Expressions</a:t>
            </a:r>
            <a:endParaRPr lang="en-US" b="1" dirty="0"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Complete Pg. 451/ Quick Review and Q. #1-4 with your group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</a:t>
            </a:r>
            <a:r>
              <a:rPr lang="en-US" b="1" dirty="0">
                <a:solidFill>
                  <a:srgbClr val="002060"/>
                </a:solidFill>
              </a:rPr>
              <a:t>452/ #</a:t>
            </a:r>
            <a:r>
              <a:rPr lang="en-US" b="1" dirty="0" smtClean="0">
                <a:solidFill>
                  <a:srgbClr val="002060"/>
                </a:solidFill>
              </a:rPr>
              <a:t>23-26; 33-38</a:t>
            </a: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164867" name="Picture 3" descr="C:\Users\dstarbu\AppData\Local\Microsoft\Windows\Temporary Internet Files\Content.IE5\PU13Y89I\Identical Twins_ Reselle_ 196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450467"/>
            <a:ext cx="2362200" cy="241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1524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066800"/>
            <a:ext cx="7467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 DUE: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Pg. 451/ #5-22 </a:t>
            </a:r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002060"/>
                </a:solidFill>
              </a:rPr>
              <a:t>Fundamental TRIG Identities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Complete Pg. 460/ QUICK REVIEW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Solving and Proving with TRIG Identities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Strategies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460/ #1-4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452/ #33-50; </a:t>
            </a:r>
            <a:r>
              <a:rPr lang="en-US" b="1" dirty="0" smtClean="0">
                <a:solidFill>
                  <a:srgbClr val="C00000"/>
                </a:solidFill>
              </a:rPr>
              <a:t>69-74 Due Tuesday April 7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C:\Users\dstarbu\AppData\Local\Microsoft\Windows\Temporary Internet Files\Content.IE5\PU13Y89I\Identical Twins_ Reselle_ 196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195579"/>
            <a:ext cx="2631718" cy="268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99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5105400"/>
          </a:xfrm>
        </p:spPr>
        <p:txBody>
          <a:bodyPr/>
          <a:lstStyle/>
          <a:p>
            <a:r>
              <a:rPr lang="en-US" dirty="0" smtClean="0"/>
              <a:t>Proving IDENTITIES</a:t>
            </a: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PROVE equations using the TRIG IDENTITIES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Complete Pg. 460/ Quick Review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460/ #1-10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460/ #11-35, 41-51 DUE THURSDAY</a:t>
            </a:r>
          </a:p>
          <a:p>
            <a:r>
              <a:rPr lang="en-US" b="1" dirty="0" smtClean="0">
                <a:solidFill>
                  <a:srgbClr val="293315"/>
                </a:solidFill>
              </a:rPr>
              <a:t>QUIZ THURSDAY - Identities</a:t>
            </a:r>
            <a:endParaRPr lang="en-US" b="1" dirty="0">
              <a:solidFill>
                <a:srgbClr val="293315"/>
              </a:solidFill>
            </a:endParaRPr>
          </a:p>
        </p:txBody>
      </p:sp>
      <p:pic>
        <p:nvPicPr>
          <p:cNvPr id="5" name="Picture 2" descr="C:\Users\dstarbu\AppData\Local\Microsoft\Windows\Temporary Internet Files\Content.IE5\RW0QOHD3\MC9003910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8600"/>
            <a:ext cx="1787934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61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460/ #11-35, 41-51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Partner Quiz – Each partner completes their own paper – Turn in ONE paper </a:t>
            </a:r>
            <a:r>
              <a:rPr lang="en-US" b="1" smtClean="0">
                <a:solidFill>
                  <a:srgbClr val="002060"/>
                </a:solidFill>
              </a:rPr>
              <a:t>per pair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165E22"/>
                </a:solidFill>
              </a:rPr>
              <a:t>Your Quiz should show the following: </a:t>
            </a:r>
          </a:p>
          <a:p>
            <a:pPr lvl="1"/>
            <a:r>
              <a:rPr lang="en-US" b="1" dirty="0" smtClean="0">
                <a:solidFill>
                  <a:srgbClr val="165E22"/>
                </a:solidFill>
              </a:rPr>
              <a:t>Identities used to PROVE or SOLVE the equation</a:t>
            </a:r>
          </a:p>
          <a:p>
            <a:pPr lvl="1"/>
            <a:r>
              <a:rPr lang="en-US" b="1" dirty="0" smtClean="0">
                <a:solidFill>
                  <a:srgbClr val="165E22"/>
                </a:solidFill>
              </a:rPr>
              <a:t>Process used to PROVE or SOLVE the equation</a:t>
            </a:r>
          </a:p>
          <a:p>
            <a:pPr lvl="1"/>
            <a:r>
              <a:rPr lang="en-US" b="1" dirty="0" smtClean="0">
                <a:solidFill>
                  <a:srgbClr val="165E22"/>
                </a:solidFill>
              </a:rPr>
              <a:t>Showing ALL work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 and Difference ID’s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 Angle ID’s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 of SINE and COSINE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468/#2-22 EVEN; 23-30 Due THURSDAY</a:t>
            </a:r>
            <a:endParaRPr lang="en-US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8306" name="Picture 2" descr="C:\Users\dstarbu\AppData\Local\Microsoft\Windows\Temporary Internet Files\Content.IE5\RW0QOHD3\MC9003910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857445"/>
            <a:ext cx="2021143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8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200400"/>
            <a:ext cx="5181600" cy="3779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304800"/>
            <a:ext cx="7467600" cy="1143000"/>
          </a:xfrm>
        </p:spPr>
        <p:txBody>
          <a:bodyPr/>
          <a:lstStyle/>
          <a:p>
            <a:r>
              <a:rPr lang="en-US" dirty="0" smtClean="0"/>
              <a:t>TWEET 4Me!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23118"/>
            <a:ext cx="8229600" cy="4906963"/>
          </a:xfrm>
        </p:spPr>
        <p:txBody>
          <a:bodyPr/>
          <a:lstStyle/>
          <a:p>
            <a:r>
              <a:rPr lang="en-US" b="1" dirty="0" smtClean="0"/>
              <a:t>#U2Request – 1 Song at a Time</a:t>
            </a:r>
          </a:p>
          <a:p>
            <a:r>
              <a:rPr lang="en-US" dirty="0" smtClean="0"/>
              <a:t>Lady With The Spinning Head #</a:t>
            </a:r>
            <a:r>
              <a:rPr lang="en-US" dirty="0" err="1" smtClean="0"/>
              <a:t>ShowOpener</a:t>
            </a:r>
            <a:endParaRPr lang="en-US" dirty="0" smtClean="0"/>
          </a:p>
          <a:p>
            <a:r>
              <a:rPr lang="en-US" dirty="0" smtClean="0"/>
              <a:t>Desert of Our Love</a:t>
            </a:r>
          </a:p>
          <a:p>
            <a:r>
              <a:rPr lang="en-US" dirty="0" err="1" smtClean="0"/>
              <a:t>AnCatDubh</a:t>
            </a:r>
            <a:endParaRPr lang="en-US" dirty="0" smtClean="0"/>
          </a:p>
          <a:p>
            <a:r>
              <a:rPr lang="en-US" dirty="0" smtClean="0"/>
              <a:t>Big </a:t>
            </a:r>
            <a:r>
              <a:rPr lang="en-US" dirty="0"/>
              <a:t>G</a:t>
            </a:r>
            <a:r>
              <a:rPr lang="en-US" dirty="0" smtClean="0"/>
              <a:t>irls Are Best</a:t>
            </a:r>
          </a:p>
          <a:p>
            <a:r>
              <a:rPr lang="en-US" dirty="0" smtClean="0"/>
              <a:t>Gloria</a:t>
            </a:r>
          </a:p>
          <a:p>
            <a:r>
              <a:rPr lang="en-US" dirty="0" smtClean="0"/>
              <a:t>Running To Stand Still #</a:t>
            </a:r>
            <a:r>
              <a:rPr lang="en-US" dirty="0" err="1" smtClean="0"/>
              <a:t>GoEdge</a:t>
            </a:r>
            <a:endParaRPr lang="en-US" dirty="0" smtClean="0"/>
          </a:p>
          <a:p>
            <a:r>
              <a:rPr lang="en-US" dirty="0" smtClean="0"/>
              <a:t>#</a:t>
            </a:r>
            <a:r>
              <a:rPr lang="en-US" dirty="0" err="1" smtClean="0"/>
              <a:t>ForMyTeacher</a:t>
            </a:r>
            <a:r>
              <a:rPr lang="en-US" dirty="0" smtClean="0"/>
              <a:t> @danastar78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0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2514600"/>
            <a:ext cx="3857625" cy="38576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HW: Pg. 468/#2-22 EVEN; </a:t>
            </a:r>
            <a:r>
              <a:rPr lang="en-US" b="1" dirty="0" smtClean="0">
                <a:solidFill>
                  <a:srgbClr val="FF0000"/>
                </a:solidFill>
              </a:rPr>
              <a:t>23-30 Due THURSDAY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STARTER: Pg. 460/ #5-10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 </a:t>
            </a:r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Difference </a:t>
            </a:r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ID’s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CW: Pg. 468/ #1-6; 11-13</a:t>
            </a:r>
            <a:endParaRPr lang="en-US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 Angle </a:t>
            </a:r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ID’s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CW: Pg. 475/#1-3</a:t>
            </a:r>
            <a:endParaRPr lang="en-US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 of SINE and COSINE</a:t>
            </a:r>
          </a:p>
          <a:p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4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495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468/#2-22 EVEN; 23-30 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Complete the QUICK REVIEWS on Pgs. 460, 475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CW: Pg. 475/#11-22</a:t>
            </a:r>
          </a:p>
          <a:p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 of SINE and COSINE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484/#1-26 DUE TUESDAY</a:t>
            </a:r>
            <a:endParaRPr lang="en-US" b="1" dirty="0">
              <a:solidFill>
                <a:srgbClr val="FF00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97282" name="Picture 2" descr="C:\Users\dstarbu\AppData\Local\Microsoft\Windows\Temporary Internet Files\Content.IE5\0RCYRTRQ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041" y="2667000"/>
            <a:ext cx="4053831" cy="378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33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454" y="152400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8686800" cy="54864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1200" b="1" dirty="0">
                <a:solidFill>
                  <a:srgbClr val="C00000"/>
                </a:solidFill>
              </a:rPr>
              <a:t>HW: WSHT Equations with</a:t>
            </a:r>
            <a:r>
              <a:rPr lang="en-US" sz="800" b="1" dirty="0">
                <a:solidFill>
                  <a:srgbClr val="C00000"/>
                </a:solidFill>
              </a:rPr>
              <a:t> </a:t>
            </a:r>
            <a:r>
              <a:rPr lang="en-US" sz="800" b="1" dirty="0" smtClean="0">
                <a:solidFill>
                  <a:srgbClr val="C00000"/>
                </a:solidFill>
              </a:rPr>
              <a:t> </a:t>
            </a:r>
            <a:r>
              <a:rPr lang="en-US" sz="9600" b="1" dirty="0" smtClean="0">
                <a:solidFill>
                  <a:srgbClr val="C00000"/>
                </a:solidFill>
              </a:rPr>
              <a:t>FRACTIONS </a:t>
            </a:r>
            <a:r>
              <a:rPr lang="en-US" sz="11200" dirty="0" smtClean="0">
                <a:solidFill>
                  <a:srgbClr val="C00000"/>
                </a:solidFill>
              </a:rPr>
              <a:t>/ #1-28</a:t>
            </a:r>
          </a:p>
          <a:p>
            <a:pPr marL="0" indent="0">
              <a:buNone/>
            </a:pPr>
            <a:endParaRPr lang="en-US" sz="11200" dirty="0" smtClean="0"/>
          </a:p>
          <a:p>
            <a:pPr marL="0" indent="0">
              <a:buNone/>
            </a:pPr>
            <a:r>
              <a:rPr lang="en-US" sz="11200" dirty="0" smtClean="0"/>
              <a:t>1</a:t>
            </a:r>
            <a:r>
              <a:rPr lang="en-US" sz="11200" dirty="0"/>
              <a:t>. </a:t>
            </a:r>
            <a:r>
              <a:rPr lang="en-US" sz="2800" dirty="0" smtClean="0"/>
              <a:t>					</a:t>
            </a:r>
            <a:r>
              <a:rPr lang="en-US" sz="11200" dirty="0" smtClean="0"/>
              <a:t>2.</a:t>
            </a:r>
            <a:endParaRPr lang="en-US" sz="11200" dirty="0"/>
          </a:p>
          <a:p>
            <a:pPr marL="0" indent="0">
              <a:buNone/>
            </a:pPr>
            <a:r>
              <a:rPr lang="en-US" sz="2800" dirty="0"/>
              <a:t>	   </a:t>
            </a:r>
            <a:r>
              <a:rPr lang="en-US" sz="2800" dirty="0" smtClean="0"/>
              <a:t>     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endParaRPr lang="en-US" sz="2800" dirty="0" smtClean="0"/>
          </a:p>
          <a:p>
            <a:pPr marL="0" indent="0">
              <a:buNone/>
            </a:pPr>
            <a:r>
              <a:rPr lang="en-US" sz="8600" dirty="0"/>
              <a:t>	</a:t>
            </a:r>
            <a:r>
              <a:rPr lang="en-US" sz="11200" dirty="0" smtClean="0"/>
              <a:t>Solve </a:t>
            </a:r>
            <a:r>
              <a:rPr lang="en-US" sz="11200" dirty="0"/>
              <a:t>for ‘h</a:t>
            </a:r>
            <a:r>
              <a:rPr lang="en-US" sz="11200" dirty="0" smtClean="0"/>
              <a:t>’</a:t>
            </a:r>
            <a:r>
              <a:rPr lang="en-US" sz="11200" dirty="0"/>
              <a:t> </a:t>
            </a:r>
            <a:r>
              <a:rPr lang="en-US" sz="11200" dirty="0" smtClean="0"/>
              <a:t>		    Solve </a:t>
            </a:r>
            <a:r>
              <a:rPr lang="en-US" sz="11200" dirty="0"/>
              <a:t>for ‘r</a:t>
            </a:r>
            <a:r>
              <a:rPr lang="en-US" sz="11200" dirty="0" smtClean="0"/>
              <a:t>’</a:t>
            </a:r>
          </a:p>
          <a:p>
            <a:pPr marL="0" indent="0">
              <a:buNone/>
            </a:pPr>
            <a:endParaRPr lang="en-US" sz="8600" baseline="30000" dirty="0"/>
          </a:p>
          <a:p>
            <a:pPr marL="0" indent="0">
              <a:buNone/>
            </a:pPr>
            <a:r>
              <a:rPr lang="en-US" sz="11200" dirty="0" smtClean="0"/>
              <a:t>3.</a:t>
            </a:r>
            <a:r>
              <a:rPr lang="en-US" sz="8600" dirty="0" smtClean="0"/>
              <a:t>	</a:t>
            </a:r>
            <a:r>
              <a:rPr lang="en-US" sz="11200" dirty="0" smtClean="0"/>
              <a:t>r = x</a:t>
            </a:r>
            <a:r>
              <a:rPr lang="en-US" sz="11200" baseline="30000" dirty="0" smtClean="0"/>
              <a:t>2</a:t>
            </a:r>
            <a:r>
              <a:rPr lang="en-US" sz="11200" dirty="0" smtClean="0"/>
              <a:t> + y</a:t>
            </a:r>
            <a:r>
              <a:rPr lang="en-US" sz="11200" baseline="30000" dirty="0" smtClean="0"/>
              <a:t>2			</a:t>
            </a:r>
            <a:r>
              <a:rPr lang="en-US" sz="11200" dirty="0" smtClean="0"/>
              <a:t>4.</a:t>
            </a:r>
            <a:r>
              <a:rPr lang="en-US" sz="11200" baseline="30000" dirty="0"/>
              <a:t> </a:t>
            </a:r>
            <a:r>
              <a:rPr lang="en-US" sz="11200" dirty="0" smtClean="0"/>
              <a:t>  y </a:t>
            </a:r>
            <a:r>
              <a:rPr lang="en-US" sz="11200" dirty="0"/>
              <a:t>= </a:t>
            </a:r>
            <a:r>
              <a:rPr lang="en-US" sz="11200" u="sng" dirty="0"/>
              <a:t>(5x - 8)</a:t>
            </a:r>
            <a:r>
              <a:rPr lang="en-US" sz="11200" u="sng" baseline="30000" dirty="0"/>
              <a:t>3</a:t>
            </a:r>
            <a:r>
              <a:rPr lang="en-US" sz="11200" u="sng" dirty="0"/>
              <a:t> + 19</a:t>
            </a:r>
            <a:r>
              <a:rPr lang="en-US" sz="11200" dirty="0"/>
              <a:t>; </a:t>
            </a:r>
            <a:r>
              <a:rPr lang="en-US" sz="11200" dirty="0" smtClean="0"/>
              <a:t>								7z</a:t>
            </a:r>
            <a:endParaRPr lang="en-US" sz="11200" dirty="0"/>
          </a:p>
          <a:p>
            <a:pPr marL="0" indent="0">
              <a:buNone/>
            </a:pPr>
            <a:r>
              <a:rPr lang="en-US" sz="8600" dirty="0" smtClean="0"/>
              <a:t>           </a:t>
            </a:r>
            <a:r>
              <a:rPr lang="en-US" sz="11200" dirty="0" smtClean="0"/>
              <a:t>Solve </a:t>
            </a:r>
            <a:r>
              <a:rPr lang="en-US" sz="11200" dirty="0"/>
              <a:t>for ‘</a:t>
            </a:r>
            <a:r>
              <a:rPr lang="en-US" sz="11200" dirty="0" smtClean="0"/>
              <a:t>y’			     Solve </a:t>
            </a:r>
            <a:r>
              <a:rPr lang="en-US" sz="11200" dirty="0"/>
              <a:t>for ‘x’ </a:t>
            </a:r>
            <a:endParaRPr lang="en-US" sz="11200" dirty="0" smtClean="0"/>
          </a:p>
          <a:p>
            <a:pPr marL="0" indent="0">
              <a:buNone/>
            </a:pPr>
            <a:endParaRPr lang="en-US" sz="112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1200" dirty="0" smtClean="0"/>
              <a:t>5.				</a:t>
            </a:r>
            <a:endParaRPr lang="en-US" sz="112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1200" b="1" dirty="0" smtClean="0">
                <a:solidFill>
                  <a:srgbClr val="C00000"/>
                </a:solidFill>
              </a:rPr>
              <a:t>					</a:t>
            </a:r>
            <a:r>
              <a:rPr lang="en-US" sz="11200" b="1" dirty="0">
                <a:solidFill>
                  <a:srgbClr val="C00000"/>
                </a:solidFill>
              </a:rPr>
              <a:t>	</a:t>
            </a:r>
            <a:r>
              <a:rPr lang="en-US" sz="11200" b="1" dirty="0" smtClean="0">
                <a:solidFill>
                  <a:srgbClr val="C00000"/>
                </a:solidFill>
              </a:rPr>
              <a:t>	           </a:t>
            </a:r>
            <a:r>
              <a:rPr lang="en-US" sz="11200" dirty="0" smtClean="0"/>
              <a:t>			         Solve for ‘c’</a:t>
            </a:r>
            <a:r>
              <a:rPr lang="en-US" sz="11200" b="1" dirty="0" smtClean="0">
                <a:solidFill>
                  <a:srgbClr val="C00000"/>
                </a:solidFill>
              </a:rPr>
              <a:t>			</a:t>
            </a:r>
            <a:endParaRPr lang="en-US" sz="11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1200" b="1" dirty="0">
                <a:solidFill>
                  <a:srgbClr val="C00000"/>
                </a:solidFill>
              </a:rPr>
              <a:t>		</a:t>
            </a:r>
            <a:r>
              <a:rPr lang="en-US" sz="11200" b="1" dirty="0" smtClean="0">
                <a:solidFill>
                  <a:srgbClr val="C00000"/>
                </a:solidFill>
              </a:rPr>
              <a:t>					</a:t>
            </a:r>
            <a:endParaRPr lang="en-US" sz="11200" dirty="0" smtClean="0"/>
          </a:p>
          <a:p>
            <a:pPr marL="0" indent="0">
              <a:buNone/>
            </a:pPr>
            <a:r>
              <a:rPr lang="en-US" sz="8600" b="1" dirty="0" smtClean="0">
                <a:solidFill>
                  <a:srgbClr val="C00000"/>
                </a:solidFill>
              </a:rPr>
              <a:t>				 </a:t>
            </a:r>
          </a:p>
          <a:p>
            <a:pPr marL="0" indent="0">
              <a:buNone/>
            </a:pPr>
            <a:r>
              <a:rPr lang="en-US" sz="8600" b="1" dirty="0">
                <a:solidFill>
                  <a:srgbClr val="C00000"/>
                </a:solidFill>
              </a:rPr>
              <a:t>	</a:t>
            </a:r>
            <a:r>
              <a:rPr lang="en-US" sz="8600" b="1" dirty="0" smtClean="0">
                <a:solidFill>
                  <a:srgbClr val="C00000"/>
                </a:solidFill>
              </a:rPr>
              <a:t>				</a:t>
            </a:r>
            <a:endParaRPr lang="en-US" sz="9600" dirty="0"/>
          </a:p>
          <a:p>
            <a:pPr marL="0" indent="0">
              <a:buNone/>
            </a:pPr>
            <a:r>
              <a:rPr lang="en-US" sz="8600" b="1" dirty="0" smtClean="0">
                <a:solidFill>
                  <a:srgbClr val="C00000"/>
                </a:solidFill>
              </a:rPr>
              <a:t>				</a:t>
            </a:r>
            <a:endParaRPr lang="en-US" sz="8600" dirty="0" smtClean="0"/>
          </a:p>
          <a:p>
            <a:pPr marL="0" indent="0">
              <a:buNone/>
            </a:pPr>
            <a:endParaRPr lang="en-US" sz="8600" dirty="0" smtClean="0"/>
          </a:p>
          <a:p>
            <a:pPr marL="0" indent="0">
              <a:buNone/>
            </a:pPr>
            <a:r>
              <a:rPr lang="en-US" sz="8600" dirty="0"/>
              <a:t>	</a:t>
            </a:r>
            <a:r>
              <a:rPr lang="en-US" sz="8600" dirty="0" smtClean="0"/>
              <a:t>Solve for ‘c’</a:t>
            </a:r>
            <a:endParaRPr lang="en-US" sz="8600" b="1" u="sng" dirty="0" smtClean="0">
              <a:solidFill>
                <a:srgbClr val="C0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7153"/>
              </p:ext>
            </p:extLst>
          </p:nvPr>
        </p:nvGraphicFramePr>
        <p:xfrm>
          <a:off x="5334000" y="1905000"/>
          <a:ext cx="1600200" cy="992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67" name="Equation" r:id="rId3" imgW="634680" imgH="393480" progId="Equation.DSMT4">
                  <p:embed/>
                </p:oleObj>
              </mc:Choice>
              <mc:Fallback>
                <p:oleObj name="Equation" r:id="rId3" imgW="634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0" y="1905000"/>
                        <a:ext cx="1600200" cy="992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128102"/>
              </p:ext>
            </p:extLst>
          </p:nvPr>
        </p:nvGraphicFramePr>
        <p:xfrm>
          <a:off x="990600" y="5105400"/>
          <a:ext cx="1761565" cy="1361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68" name="Equation" r:id="rId5" imgW="838080" imgH="647640" progId="Equation.DSMT4">
                  <p:embed/>
                </p:oleObj>
              </mc:Choice>
              <mc:Fallback>
                <p:oleObj name="Equation" r:id="rId5" imgW="838080" imgH="64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5105400"/>
                        <a:ext cx="1761565" cy="1361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38707"/>
              </p:ext>
            </p:extLst>
          </p:nvPr>
        </p:nvGraphicFramePr>
        <p:xfrm>
          <a:off x="914400" y="1905000"/>
          <a:ext cx="1377950" cy="1097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669" name="Equation" r:id="rId7" imgW="469800" imgH="393480" progId="Equation.DSMT4">
                  <p:embed/>
                </p:oleObj>
              </mc:Choice>
              <mc:Fallback>
                <p:oleObj name="Equation" r:id="rId7" imgW="469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905000"/>
                        <a:ext cx="1377950" cy="1097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312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HW: Pg. 484/#1-26 DUE </a:t>
            </a:r>
            <a:r>
              <a:rPr lang="en-US" b="1" dirty="0" smtClean="0">
                <a:solidFill>
                  <a:srgbClr val="FF0000"/>
                </a:solidFill>
              </a:rPr>
              <a:t>TUESDAY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 the CLASS OBJECTIVE in the CW Section of your binder: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use the LAWS OF SINE AND COSINE to solve triangles.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 </a:t>
            </a:r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SINE and COSINE</a:t>
            </a:r>
          </a:p>
          <a:p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CW: Pg. 485/ #37-45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66914" name="Picture 2" descr="C:\Users\dstarbu\AppData\Local\Microsoft\Windows\Temporary Internet Files\Content.IE5\T64TDZY3\tri-similar1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572000"/>
            <a:ext cx="473392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79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24800" cy="50292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484/#</a:t>
            </a:r>
            <a:r>
              <a:rPr lang="en-US" b="1" dirty="0" smtClean="0">
                <a:solidFill>
                  <a:srgbClr val="FF0000"/>
                </a:solidFill>
              </a:rPr>
              <a:t>1-26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485/ #37-46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Be ready to present in 15 min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Law of COSINES – Pg. 487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AREA Formulas </a:t>
            </a:r>
          </a:p>
          <a:p>
            <a:pPr lvl="1"/>
            <a:r>
              <a:rPr lang="en-US" b="1" dirty="0" smtClean="0">
                <a:solidFill>
                  <a:srgbClr val="34411B"/>
                </a:solidFill>
              </a:rPr>
              <a:t>Trig AREA</a:t>
            </a:r>
          </a:p>
          <a:p>
            <a:pPr lvl="1"/>
            <a:r>
              <a:rPr lang="en-US" b="1" dirty="0" smtClean="0">
                <a:solidFill>
                  <a:srgbClr val="34411B"/>
                </a:solidFill>
              </a:rPr>
              <a:t>Heron’s Formula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494/ #1-12, 18-25, 30, 35, 38, 43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	</a:t>
            </a:r>
            <a:r>
              <a:rPr lang="en-US" b="1" dirty="0" smtClean="0">
                <a:solidFill>
                  <a:srgbClr val="C00000"/>
                </a:solidFill>
              </a:rPr>
              <a:t>Due FRIDAY</a:t>
            </a:r>
          </a:p>
          <a:p>
            <a:endParaRPr lang="en-US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7944" name="Picture 8" descr="C:\Users\dstarbu\AppData\Local\Microsoft\Windows\Temporary Internet Files\Content.IE5\ZZ3834D9\thinkingman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922" y="1143000"/>
            <a:ext cx="4281078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51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68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Surveyor Project – Due THURSDAY MAY 7</a:t>
            </a:r>
          </a:p>
          <a:p>
            <a:r>
              <a:rPr lang="en-US" b="1" u="sng" dirty="0" smtClean="0">
                <a:solidFill>
                  <a:srgbClr val="C00000"/>
                </a:solidFill>
              </a:rPr>
              <a:t>NO LATE PROJECTS ACCEPTED AFTER 3 PM FRIDAY MAY 8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Working in teams of 3 – Team member list due FRIDAY APRIL 24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Use afternoon schedule next week to collect data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ALL members contribute EQUALLY</a:t>
            </a:r>
          </a:p>
          <a:p>
            <a:pPr marL="0" indent="0">
              <a:buNone/>
            </a:pPr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69987" name="Picture 3" descr="C:\Users\dstarbu\AppData\Local\Microsoft\Windows\Temporary Internet Files\Content.IE5\T64TDZY3\large-Blue-Man-Thinking-and-Contemplating-33.3-2443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571317"/>
            <a:ext cx="1170600" cy="221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988" name="Picture 4" descr="C:\Users\dstarbu\AppData\Local\Microsoft\Windows\Temporary Internet Files\Content.IE5\ZZ3834D9\blueman_thinking_clip_art_1635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450" y="4839059"/>
            <a:ext cx="1943100" cy="177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989" name="Picture 5" descr="C:\Users\dstarbu\AppData\Local\Microsoft\Windows\Temporary Internet Files\Content.IE5\ZZ3834D9\large-thinking-blueman-0-2432[1]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280045"/>
            <a:ext cx="1018200" cy="189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85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7" name="Picture 3" descr="C:\Users\dstarbu\AppData\Local\Microsoft\Windows\Temporary Internet Files\Content.IE5\T64TDZY3\Test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38800" y="3505200"/>
            <a:ext cx="2974349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494/ #1-12, 18-25, 30, 35, 38, </a:t>
            </a:r>
            <a:r>
              <a:rPr lang="en-US" b="1" dirty="0" smtClean="0">
                <a:solidFill>
                  <a:srgbClr val="C00000"/>
                </a:solidFill>
              </a:rPr>
              <a:t>43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Project – You Be The Surveyor </a:t>
            </a:r>
          </a:p>
          <a:p>
            <a:pPr lvl="1"/>
            <a:r>
              <a:rPr lang="en-US" b="1" dirty="0" smtClean="0">
                <a:solidFill>
                  <a:srgbClr val="34411B"/>
                </a:solidFill>
              </a:rPr>
              <a:t>Due May 7 </a:t>
            </a:r>
          </a:p>
          <a:p>
            <a:pPr lvl="1"/>
            <a:r>
              <a:rPr lang="en-US" b="1" dirty="0" smtClean="0">
                <a:solidFill>
                  <a:srgbClr val="34411B"/>
                </a:solidFill>
              </a:rPr>
              <a:t>NO LATE PROJECTS ACCEPTED AFTER May 8 </a:t>
            </a:r>
          </a:p>
          <a:p>
            <a:pPr lvl="1"/>
            <a:r>
              <a:rPr lang="en-US" b="1" dirty="0" smtClean="0">
                <a:solidFill>
                  <a:srgbClr val="34411B"/>
                </a:solidFill>
              </a:rPr>
              <a:t>NO EXCEPTIONS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ACT Test – Tuesday April 28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Room Assignments in hallways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Bring Picture ID to test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ACT PREP</a:t>
            </a: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Math Test 60 Problems = 60 Minutes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5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7" name="Picture 3" descr="C:\Users\dstarbu\AppData\Local\Microsoft\Windows\Temporary Internet Files\Content.IE5\PU13Y89I\53_PublicDiscussion_iStock_nod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-457200"/>
            <a:ext cx="2234242" cy="289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Triangle Table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518E"/>
                </a:solidFill>
              </a:rPr>
              <a:t>Using your table’s triangle information, complete the following on your poster:</a:t>
            </a:r>
          </a:p>
          <a:p>
            <a:pPr marL="457200" indent="-457200">
              <a:buAutoNum type="arabicPeriod"/>
            </a:pPr>
            <a:r>
              <a:rPr lang="en-US" dirty="0" smtClean="0"/>
              <a:t>Accurately DRAW and LABEL the triangle</a:t>
            </a:r>
          </a:p>
          <a:p>
            <a:pPr marL="457200" indent="-457200">
              <a:buAutoNum type="arabicPeriod"/>
            </a:pPr>
            <a:r>
              <a:rPr lang="en-US" dirty="0" smtClean="0"/>
              <a:t>SOLVE the triangle using the LAWS OF COSINES and/or LAWS OF SINES, showing ALL work</a:t>
            </a:r>
          </a:p>
          <a:p>
            <a:pPr marL="457200" indent="-457200">
              <a:buAutoNum type="arabicPeriod"/>
            </a:pPr>
            <a:r>
              <a:rPr lang="en-US" dirty="0" smtClean="0"/>
              <a:t>Fine the AREA of the triangle using 2-TRIG AREA FORMULAS and HERON’S FORMULA showing ALL work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485/#46; Pg. 494/ #39-41 Due THURSDAY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Surveyor Project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- Due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THURSDAY MAY 7</a:t>
            </a:r>
          </a:p>
          <a:p>
            <a:r>
              <a:rPr lang="en-US" b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LATE PROJECTS ACCEPTED AFTER 3 PM FRIDAY MAY </a:t>
            </a:r>
            <a:r>
              <a:rPr lang="en-US" b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  <a:p>
            <a:r>
              <a:rPr lang="en-US" b="1" u="sng" dirty="0" smtClean="0">
                <a:solidFill>
                  <a:schemeClr val="bg2">
                    <a:lumMod val="10000"/>
                  </a:schemeClr>
                </a:solidFill>
              </a:rPr>
              <a:t>ACT Test TOMORROW – Bring Picture ID</a:t>
            </a:r>
            <a:endParaRPr lang="en-US" b="1" u="sng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4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485/#46; Pg. 494/ #39-41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Surveyor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Project - Due THURSDAY MAY 7</a:t>
            </a:r>
          </a:p>
          <a:p>
            <a:r>
              <a:rPr lang="en-US" b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LATE PROJECTS ACCEPTED AFTER 3 PM FRIDAY MAY 8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Complete the Quick Review – Pg. 511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VECTORS – </a:t>
            </a:r>
            <a:r>
              <a:rPr lang="en-US" sz="2800" b="1" dirty="0">
                <a:solidFill>
                  <a:srgbClr val="002060"/>
                </a:solidFill>
              </a:rPr>
              <a:t>E</a:t>
            </a:r>
            <a:r>
              <a:rPr lang="en-US" sz="2800" b="1" dirty="0" smtClean="0">
                <a:solidFill>
                  <a:srgbClr val="002060"/>
                </a:solidFill>
              </a:rPr>
              <a:t>xploration #1 Pg. 504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HW: Pg. 511/ #1-30 Due MONDAY MAY 11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01379" name="Picture 3" descr="C:\Users\dstarbu\AppData\Local\Microsoft\Windows\Temporary Internet Files\Content.IE5\RW0QOHD3\MM90004650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26110" y="4526051"/>
            <a:ext cx="2517890" cy="233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dstarbu\AppData\Local\Microsoft\Windows\Temporary Internet Files\Content.IE5\RW0QOHD3\MM90004650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890" y="4526051"/>
            <a:ext cx="2517890" cy="233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9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763000" cy="990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Pr</a:t>
            </a:r>
            <a:r>
              <a:rPr lang="en-US" dirty="0" smtClean="0"/>
              <a:t>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95400"/>
            <a:ext cx="8534400" cy="5362574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C00000"/>
                </a:solidFill>
              </a:rPr>
              <a:t>HW: Pg. 511/ #1-30 Due MONDAY MAY 11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component vector &lt;v&gt;</a:t>
            </a:r>
          </a:p>
          <a:p>
            <a:pPr marL="457200" indent="-457200">
              <a:buAutoNum type="arabicPeriod"/>
            </a:pPr>
            <a:r>
              <a:rPr lang="en-US" dirty="0"/>
              <a:t>Graph BOTH the coordinate vector and the component vector on GRAPH </a:t>
            </a:r>
            <a:r>
              <a:rPr lang="en-US" dirty="0" smtClean="0"/>
              <a:t>paper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MAGNITUDE of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Direction     of` the vector 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one other vector EQUIVALENT to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the equivalent vector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402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86399"/>
            <a:ext cx="206692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3" name="Picture 3" descr="C:\Users\dstarbu\AppData\Local\Microsoft\Windows\Temporary Internet Files\Content.IE5\0RCYRTRQ\MM900041059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86400"/>
            <a:ext cx="22098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52685" y="5548312"/>
            <a:ext cx="12954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43403" y="5486399"/>
            <a:ext cx="1171574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177121"/>
              </p:ext>
            </p:extLst>
          </p:nvPr>
        </p:nvGraphicFramePr>
        <p:xfrm>
          <a:off x="3495674" y="3505200"/>
          <a:ext cx="380997" cy="484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9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674" y="3505200"/>
                        <a:ext cx="380997" cy="4843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60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Surveyor Project - Due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TODAY</a:t>
            </a:r>
            <a:endParaRPr lang="en-US" sz="28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800" b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LATE PROJECTS ACCEPTED AFTER 3 </a:t>
            </a:r>
            <a:r>
              <a:rPr lang="en-US" sz="2800" b="1" u="sng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PM </a:t>
            </a:r>
            <a:r>
              <a:rPr lang="en-US" sz="2800" b="1" u="sng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</a:t>
            </a:r>
            <a:endParaRPr lang="en-US" sz="2800" b="1" u="sng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Using  Vector Mathematics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Pg. 512/ #41-48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Using your Component Vector from Monday, complete the following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-8&lt;v&gt;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&lt;v&gt;+&lt;-9, 12&gt;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7&lt;v&gt; - 3&lt;v&gt;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Find the UNIT VECTOR of &lt;v&gt;</a:t>
            </a:r>
            <a:endParaRPr lang="en-US" sz="2800" dirty="0">
              <a:solidFill>
                <a:srgbClr val="002060"/>
              </a:solidFill>
              <a:latin typeface="Arial Rounded MT Bold" pitchFamily="34" charset="0"/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C00000"/>
                </a:solidFill>
              </a:rPr>
              <a:t>HW: Pg. 511/ #1-30 Due MONDAY MAY 11</a:t>
            </a:r>
          </a:p>
          <a:p>
            <a:endParaRPr lang="en-US" sz="2800" dirty="0"/>
          </a:p>
        </p:txBody>
      </p:sp>
      <p:pic>
        <p:nvPicPr>
          <p:cNvPr id="102403" name="Picture 3" descr="C:\Users\dstarbu\AppData\Local\Microsoft\Windows\Temporary Internet Files\Content.IE5\RW0QOHD3\MC91021696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8620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92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143000"/>
            <a:ext cx="8610600" cy="5715000"/>
          </a:xfrm>
        </p:spPr>
        <p:txBody>
          <a:bodyPr>
            <a:normAutofit fontScale="925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 DUE: </a:t>
            </a:r>
            <a:r>
              <a:rPr lang="en-US" sz="2800" b="1" dirty="0">
                <a:solidFill>
                  <a:srgbClr val="C00000"/>
                </a:solidFill>
              </a:rPr>
              <a:t>Pg. 511/ #</a:t>
            </a:r>
            <a:r>
              <a:rPr lang="en-US" sz="2800" b="1" dirty="0" smtClean="0">
                <a:solidFill>
                  <a:srgbClr val="C00000"/>
                </a:solidFill>
              </a:rPr>
              <a:t>1-30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 HW: </a:t>
            </a:r>
            <a:r>
              <a:rPr lang="en-US" dirty="0" smtClean="0">
                <a:solidFill>
                  <a:srgbClr val="C00000"/>
                </a:solidFill>
                <a:latin typeface="Arial Rounded MT Bold" pitchFamily="34" charset="0"/>
              </a:rPr>
              <a:t>Pg</a:t>
            </a:r>
            <a:r>
              <a:rPr lang="en-US" dirty="0">
                <a:solidFill>
                  <a:srgbClr val="C00000"/>
                </a:solidFill>
                <a:latin typeface="Arial Rounded MT Bold" pitchFamily="34" charset="0"/>
              </a:rPr>
              <a:t>. 512/ #31-34; </a:t>
            </a:r>
            <a:r>
              <a:rPr lang="en-US" b="1" dirty="0">
                <a:solidFill>
                  <a:srgbClr val="C00000"/>
                </a:solidFill>
              </a:rPr>
              <a:t> 519/ #1-4, 9, 10, 13-16, 21-24</a:t>
            </a:r>
          </a:p>
          <a:p>
            <a:pPr marL="457200" lvl="1" indent="-457200">
              <a:buFont typeface="Courier New" pitchFamily="49" charset="0"/>
              <a:buChar char="o"/>
            </a:pPr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Copy the Class Objective in CW section of your binder:</a:t>
            </a:r>
          </a:p>
          <a:p>
            <a:pPr marL="0" lvl="1" indent="0" algn="ctr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graph vectors in the coordinate plane, calculate vector sums and graph RESULTANT Vectors and calculate angles between vectors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  <a:p>
            <a:pPr marL="0" indent="0" algn="ctr">
              <a:buNone/>
            </a:pPr>
            <a:r>
              <a:rPr lang="en-US" b="1" dirty="0" smtClean="0">
                <a:latin typeface="Arial Black" pitchFamily="34" charset="0"/>
              </a:rPr>
              <a:t>&lt;v&gt; = &lt;4, 1&gt;	&lt;w&gt; = &lt;-5, 2&gt;	&lt;z&gt; = &lt;-6, 7&gt;</a:t>
            </a:r>
            <a:endParaRPr lang="en-US" b="1" dirty="0">
              <a:latin typeface="Arial Black" pitchFamily="34" charset="0"/>
            </a:endParaRPr>
          </a:p>
          <a:p>
            <a:pPr marL="457200" indent="-457200">
              <a:buAutoNum type="arabicPeriod"/>
            </a:pPr>
            <a:r>
              <a:rPr lang="en-US" dirty="0" smtClean="0"/>
              <a:t>Find &lt;v&gt; + &lt;w&gt; (resultant)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&lt;w&gt; on the terminal end of vector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the RESULTANT vector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&lt;z&gt;   &lt;w&gt; and &lt;w&gt;   &lt;z&gt; Are they EQUAL?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    between &lt;v&gt; &lt;z&gt; and &lt;w&gt; &lt;z&gt;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790950"/>
              </p:ext>
            </p:extLst>
          </p:nvPr>
        </p:nvGraphicFramePr>
        <p:xfrm>
          <a:off x="1371600" y="6248400"/>
          <a:ext cx="292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1" name="Equation" r:id="rId3" imgW="126720" imgH="177480" progId="Equation.DSMT4">
                  <p:embed/>
                </p:oleObj>
              </mc:Choice>
              <mc:Fallback>
                <p:oleObj name="Equation" r:id="rId3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6248400"/>
                        <a:ext cx="2921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882028"/>
              </p:ext>
            </p:extLst>
          </p:nvPr>
        </p:nvGraphicFramePr>
        <p:xfrm>
          <a:off x="1828800" y="594360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2" name="Equation" r:id="rId5" imgW="114120" imgH="126720" progId="Equation.DSMT4">
                  <p:embed/>
                </p:oleObj>
              </mc:Choice>
              <mc:Fallback>
                <p:oleObj name="Equation" r:id="rId5" imgW="1141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8800" y="5943600"/>
                        <a:ext cx="381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029614"/>
              </p:ext>
            </p:extLst>
          </p:nvPr>
        </p:nvGraphicFramePr>
        <p:xfrm>
          <a:off x="3810000" y="5943600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983" name="Equation" r:id="rId7" imgW="114120" imgH="126720" progId="Equation.DSMT4">
                  <p:embed/>
                </p:oleObj>
              </mc:Choice>
              <mc:Fallback>
                <p:oleObj name="Equation" r:id="rId7" imgW="114120" imgH="12672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5943600"/>
                        <a:ext cx="3810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7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00600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Final Exam TUESDAY MAY 19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Portfolio Project DUE at FINAL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NO LATE PROJECTS ACCEPTED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73058" name="Picture 2" descr="C:\Users\dstarbu\AppData\Local\Microsoft\Windows\Temporary Internet Files\Content.IE5\T64TDZY3\examsaaah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0"/>
            <a:ext cx="5823649" cy="354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492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>
            <a:norm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 the Class Objective: </a:t>
            </a:r>
          </a:p>
          <a:p>
            <a:pPr marL="0" indent="0">
              <a:buNone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Students practice factoring, expanding and solving quadratic equations.</a:t>
            </a:r>
          </a:p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Solving Equations</a:t>
            </a:r>
          </a:p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HWSheet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Side 1 and 2 Due Wed./Thurs.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1618" name="Picture 2" descr="C:\Users\dstarbu\AppData\Local\Microsoft\Windows\Temporary Internet Files\Content.IE5\WDNUO2VQ\MC90022884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343400"/>
            <a:ext cx="2774305" cy="219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9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Group Triangles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181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Copy CLASS OBJECTIVE in CW Section of your Binder: 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the LAW OF SINES and COSINES to sketch and solve triangles</a:t>
            </a:r>
          </a:p>
          <a:p>
            <a:r>
              <a:rPr lang="en-US" dirty="0" smtClean="0"/>
              <a:t>EVERYONE will </a:t>
            </a:r>
            <a:r>
              <a:rPr lang="en-US" dirty="0"/>
              <a:t>copy all work in the CW Section of their </a:t>
            </a:r>
            <a:r>
              <a:rPr lang="en-US" dirty="0" smtClean="0"/>
              <a:t>binder; EVERY PAIR </a:t>
            </a:r>
            <a:r>
              <a:rPr lang="en-US" dirty="0"/>
              <a:t>will turn in ONE </a:t>
            </a:r>
            <a:r>
              <a:rPr lang="en-US" dirty="0" smtClean="0"/>
              <a:t>paper </a:t>
            </a:r>
            <a:r>
              <a:rPr lang="en-US" dirty="0"/>
              <a:t>for their </a:t>
            </a:r>
            <a:r>
              <a:rPr lang="en-US" dirty="0" smtClean="0"/>
              <a:t>problem</a:t>
            </a:r>
            <a:endParaRPr lang="en-US" dirty="0"/>
          </a:p>
          <a:p>
            <a:r>
              <a:rPr lang="en-US" dirty="0" smtClean="0"/>
              <a:t>Construct your triangles according to your information collected by your group</a:t>
            </a:r>
          </a:p>
          <a:p>
            <a:r>
              <a:rPr lang="en-US" dirty="0" smtClean="0"/>
              <a:t>Use the LAW OF SINES and COSINES to find all sides and angles of the triangle you create, showing ALL work</a:t>
            </a:r>
          </a:p>
          <a:p>
            <a:r>
              <a:rPr lang="en-US" dirty="0" smtClean="0"/>
              <a:t>Find the AREA of the triangle using TWO formulas (Heron’s and Trig)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494/ #1-12, 18-25, 30, 35, 38, 43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	Due FRIDAY</a:t>
            </a:r>
          </a:p>
        </p:txBody>
      </p:sp>
      <p:pic>
        <p:nvPicPr>
          <p:cNvPr id="4" name="Picture 2" descr="C:\Users\dstarbu\AppData\Local\Microsoft\Windows\Temporary Internet Files\Content.IE5\2PUEW0UN\MC9000480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2931"/>
            <a:ext cx="2008937" cy="138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42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 </a:t>
            </a:r>
            <a:r>
              <a:rPr lang="en-US" b="1" dirty="0" smtClean="0">
                <a:solidFill>
                  <a:srgbClr val="C00000"/>
                </a:solidFill>
              </a:rPr>
              <a:t>TODAY: Pg</a:t>
            </a:r>
            <a:r>
              <a:rPr lang="en-US" b="1" dirty="0">
                <a:solidFill>
                  <a:srgbClr val="C00000"/>
                </a:solidFill>
              </a:rPr>
              <a:t>. 401/ #</a:t>
            </a:r>
            <a:r>
              <a:rPr lang="en-US" b="1" dirty="0" smtClean="0">
                <a:solidFill>
                  <a:srgbClr val="C00000"/>
                </a:solidFill>
              </a:rPr>
              <a:t>1-16; </a:t>
            </a:r>
            <a:r>
              <a:rPr lang="en-US" b="1" dirty="0" err="1" smtClean="0">
                <a:solidFill>
                  <a:srgbClr val="C00000"/>
                </a:solidFill>
              </a:rPr>
              <a:t>WSheet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Solving Trig </a:t>
            </a:r>
            <a:r>
              <a:rPr lang="en-US" b="1" dirty="0" smtClean="0">
                <a:solidFill>
                  <a:srgbClr val="C00000"/>
                </a:solidFill>
              </a:rPr>
              <a:t>Equations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 Check M, Tu.: Pg. 393-394/ #71-76, TRIG Review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 POST TEST – </a:t>
            </a:r>
            <a:r>
              <a:rPr lang="en-US" b="1" smtClean="0">
                <a:solidFill>
                  <a:srgbClr val="C00000"/>
                </a:solidFill>
              </a:rPr>
              <a:t>TRIG Basics</a:t>
            </a:r>
          </a:p>
          <a:p>
            <a:r>
              <a:rPr lang="en-US" smtClean="0"/>
              <a:t>Unit </a:t>
            </a:r>
            <a:r>
              <a:rPr lang="en-US" dirty="0" smtClean="0"/>
              <a:t>Circle – TRIG Table Notes</a:t>
            </a:r>
          </a:p>
          <a:p>
            <a:r>
              <a:rPr lang="en-US" dirty="0" smtClean="0"/>
              <a:t>Graphs of TANGENT, COSECANT and SECANT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93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Phase Shift Equations</a:t>
            </a:r>
          </a:p>
          <a:p>
            <a:r>
              <a:rPr lang="en-US" dirty="0" smtClean="0"/>
              <a:t>Given the equations and graphs, </a:t>
            </a:r>
            <a:r>
              <a:rPr lang="en-US" dirty="0"/>
              <a:t>WITHOUT USING A </a:t>
            </a:r>
            <a:r>
              <a:rPr lang="en-US" dirty="0" smtClean="0"/>
              <a:t>CALCULATOR, match each to the correct graph, and explain how you know that is the graph of that equation, </a:t>
            </a:r>
            <a:endParaRPr lang="en-US" dirty="0"/>
          </a:p>
        </p:txBody>
      </p:sp>
      <p:pic>
        <p:nvPicPr>
          <p:cNvPr id="4" name="Picture 2" descr="C:\Users\dstarbu\AppData\Local\Microsoft\Windows\Temporary Internet Files\Content.IE5\0RCYRTRQ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548871"/>
            <a:ext cx="3517668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1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dirty="0" smtClean="0">
                <a:latin typeface="Arial Black" pitchFamily="34" charset="0"/>
              </a:rPr>
              <a:t>Students will solve triangles from given information using TRIG only.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3300"/>
                </a:solidFill>
                <a:latin typeface="+mj-lt"/>
              </a:rPr>
              <a:t>With your partner, complete the following:</a:t>
            </a:r>
          </a:p>
          <a:p>
            <a:r>
              <a:rPr lang="en-US" dirty="0" smtClean="0">
                <a:latin typeface="+mj-lt"/>
              </a:rPr>
              <a:t>Plot your points in the Cartesian plane. </a:t>
            </a:r>
          </a:p>
          <a:p>
            <a:r>
              <a:rPr lang="en-US" dirty="0">
                <a:latin typeface="+mj-lt"/>
              </a:rPr>
              <a:t>D</a:t>
            </a:r>
            <a:r>
              <a:rPr lang="en-US" dirty="0" smtClean="0">
                <a:latin typeface="+mj-lt"/>
              </a:rPr>
              <a:t>raw the triangle formed at the origin. </a:t>
            </a:r>
          </a:p>
          <a:p>
            <a:r>
              <a:rPr lang="en-US" dirty="0" smtClean="0">
                <a:latin typeface="+mj-lt"/>
              </a:rPr>
              <a:t>Find the SIN, COS, TAN, CSC, SEC and COT for the triangle. </a:t>
            </a:r>
          </a:p>
          <a:p>
            <a:r>
              <a:rPr lang="en-US" dirty="0" smtClean="0">
                <a:latin typeface="+mj-lt"/>
              </a:rPr>
              <a:t>Find ALL 6 TRIG Ratios for BOTH triangles, leaving in fraction/Radical form.</a:t>
            </a:r>
          </a:p>
          <a:p>
            <a:r>
              <a:rPr lang="en-US" dirty="0" smtClean="0">
                <a:latin typeface="+mj-lt"/>
              </a:rPr>
              <a:t>Find the measure of the angles formed in RADIANS and DEGREES</a:t>
            </a:r>
          </a:p>
          <a:p>
            <a:pPr marL="0" indent="0">
              <a:buNone/>
            </a:pPr>
            <a:endParaRPr lang="en-US" b="1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endParaRPr lang="en-US" dirty="0"/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23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Table below: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32360011"/>
              </p:ext>
            </p:extLst>
          </p:nvPr>
        </p:nvGraphicFramePr>
        <p:xfrm>
          <a:off x="152400" y="1600200"/>
          <a:ext cx="85344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09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360</a:t>
                      </a:r>
                      <a:endParaRPr lang="en-US" dirty="0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15546"/>
              </p:ext>
            </p:extLst>
          </p:nvPr>
        </p:nvGraphicFramePr>
        <p:xfrm>
          <a:off x="304800" y="1600200"/>
          <a:ext cx="313896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77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304800" y="1600200"/>
                        <a:ext cx="313896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3188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505200"/>
            <a:ext cx="2743200" cy="31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742933"/>
              </p:ext>
            </p:extLst>
          </p:nvPr>
        </p:nvGraphicFramePr>
        <p:xfrm>
          <a:off x="119743" y="2971800"/>
          <a:ext cx="65314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78" name="Equation" r:id="rId5" imgW="380880" imgH="177480" progId="Equation.DSMT4">
                  <p:embed/>
                </p:oleObj>
              </mc:Choice>
              <mc:Fallback>
                <p:oleObj name="Equation" r:id="rId5" imgW="380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743" y="2971800"/>
                        <a:ext cx="65314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830359"/>
              </p:ext>
            </p:extLst>
          </p:nvPr>
        </p:nvGraphicFramePr>
        <p:xfrm>
          <a:off x="76200" y="2362200"/>
          <a:ext cx="681628" cy="280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79" name="Equation" r:id="rId7" imgW="431640" imgH="177480" progId="Equation.DSMT4">
                  <p:embed/>
                </p:oleObj>
              </mc:Choice>
              <mc:Fallback>
                <p:oleObj name="Equation" r:id="rId7" imgW="431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00" y="2362200"/>
                        <a:ext cx="681628" cy="280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981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HERE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96385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Equation – Graph Match-Up</a:t>
            </a:r>
          </a:p>
          <a:p>
            <a:r>
              <a:rPr lang="en-US" dirty="0" smtClean="0"/>
              <a:t>The Ferris Wheel</a:t>
            </a:r>
          </a:p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 DUE: 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Pg. 392/ #</a:t>
            </a:r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1-22</a:t>
            </a:r>
            <a:endParaRPr lang="en-US" b="1" dirty="0">
              <a:solidFill>
                <a:srgbClr val="C00000"/>
              </a:solidFill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HW: Pg. 392/ #23-40 Due MONDAY</a:t>
            </a: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33800"/>
            <a:ext cx="2743200" cy="31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9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 descr="C:\Users\dstarbu\AppData\Local\Microsoft\Windows\Temporary Internet Files\Content.IE5\WTZ3S8M0\MP90044871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546418"/>
            <a:ext cx="2362200" cy="231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Calcululs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392/ #23-40 Due </a:t>
            </a:r>
            <a:r>
              <a:rPr lang="en-US" b="1" dirty="0" smtClean="0">
                <a:solidFill>
                  <a:srgbClr val="C00000"/>
                </a:solidFill>
              </a:rPr>
              <a:t>MONDAY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Group Poster – Phase Shift Equations and Graphs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Your group’s poster should have the following: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An EXPLANATION – CALCULATON of: Amplitude, Period, Frequency, Horizontal Phase Shift, Vertical </a:t>
            </a:r>
            <a:r>
              <a:rPr lang="en-US" b="1" smtClean="0">
                <a:solidFill>
                  <a:srgbClr val="003300"/>
                </a:solidFill>
              </a:rPr>
              <a:t>Shift </a:t>
            </a:r>
          </a:p>
          <a:p>
            <a:pPr lvl="1"/>
            <a:r>
              <a:rPr lang="en-US" b="1" smtClean="0">
                <a:solidFill>
                  <a:srgbClr val="003300"/>
                </a:solidFill>
              </a:rPr>
              <a:t>Graph </a:t>
            </a:r>
            <a:r>
              <a:rPr lang="en-US" b="1" dirty="0" smtClean="0">
                <a:solidFill>
                  <a:srgbClr val="003300"/>
                </a:solidFill>
              </a:rPr>
              <a:t>2 FULL periods of your function</a:t>
            </a:r>
          </a:p>
        </p:txBody>
      </p:sp>
    </p:spTree>
    <p:extLst>
      <p:ext uri="{BB962C8B-B14F-4D97-AF65-F5344CB8AC3E}">
        <p14:creationId xmlns:p14="http://schemas.microsoft.com/office/powerpoint/2010/main" val="25234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392/ #</a:t>
            </a:r>
            <a:r>
              <a:rPr lang="en-US" b="1" dirty="0" smtClean="0">
                <a:solidFill>
                  <a:srgbClr val="C00000"/>
                </a:solidFill>
              </a:rPr>
              <a:t>23-40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393/ #41-56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All make-up work due WEDNESDAY FEBRUARY 19, 4:30 P.M. – NO EXCEPTIONS.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Quiz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CW: Phase Shift </a:t>
            </a:r>
            <a:r>
              <a:rPr lang="en-US" b="1" dirty="0" err="1" smtClean="0">
                <a:solidFill>
                  <a:srgbClr val="003300"/>
                </a:solidFill>
              </a:rPr>
              <a:t>WSheet</a:t>
            </a:r>
            <a:endParaRPr lang="en-US" dirty="0">
              <a:solidFill>
                <a:srgbClr val="003300"/>
              </a:solidFill>
            </a:endParaRPr>
          </a:p>
        </p:txBody>
      </p:sp>
      <p:pic>
        <p:nvPicPr>
          <p:cNvPr id="95234" name="Picture 2" descr="C:\Users\dstarbu\AppData\Local\Microsoft\Windows\Temporary Internet Files\Content.IE5\AECW5UFU\MC900441908[2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14800"/>
            <a:ext cx="361762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06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CW</a:t>
            </a:r>
            <a:r>
              <a:rPr lang="en-US" b="1" dirty="0">
                <a:solidFill>
                  <a:srgbClr val="003300"/>
                </a:solidFill>
              </a:rPr>
              <a:t>: Pg. 393/ #</a:t>
            </a:r>
            <a:r>
              <a:rPr lang="en-US" b="1" dirty="0" smtClean="0">
                <a:solidFill>
                  <a:srgbClr val="003300"/>
                </a:solidFill>
              </a:rPr>
              <a:t>69-75</a:t>
            </a:r>
          </a:p>
          <a:p>
            <a:r>
              <a:rPr lang="en-US" b="1" dirty="0">
                <a:solidFill>
                  <a:srgbClr val="C00000"/>
                </a:solidFill>
              </a:rPr>
              <a:t>HW DUE: Pg. 393/ #41-56, Phase Shift </a:t>
            </a:r>
            <a:r>
              <a:rPr lang="en-US" b="1" dirty="0" err="1">
                <a:solidFill>
                  <a:srgbClr val="C00000"/>
                </a:solidFill>
              </a:rPr>
              <a:t>WSheet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Ferris Wheels </a:t>
            </a:r>
            <a:r>
              <a:rPr lang="en-US" b="1" dirty="0" err="1" smtClean="0">
                <a:solidFill>
                  <a:srgbClr val="003300"/>
                </a:solidFill>
              </a:rPr>
              <a:t>WSheet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All </a:t>
            </a:r>
            <a:r>
              <a:rPr lang="en-US" b="1" dirty="0">
                <a:solidFill>
                  <a:srgbClr val="C00000"/>
                </a:solidFill>
              </a:rPr>
              <a:t>make-up work due WEDNESDAY FEBRUARY 19, 4:30 P.M. – NO EXCEPTIONS.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Quiz Friday</a:t>
            </a:r>
          </a:p>
          <a:p>
            <a:pPr marL="0" indent="0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83366"/>
            <a:ext cx="2743200" cy="31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3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C:\Users\dstarbu\AppData\Local\Microsoft\Windows\Temporary Internet Files\Content.IE5\2PUEW0UN\MP9004482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620" y="3200400"/>
            <a:ext cx="258318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Expectations - Syllabus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391400" cy="52578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Pre-</a:t>
            </a:r>
            <a:r>
              <a:rPr lang="en-US" sz="3600" b="1" dirty="0" err="1" smtClean="0">
                <a:solidFill>
                  <a:schemeClr val="accent1">
                    <a:lumMod val="50000"/>
                  </a:schemeClr>
                </a:solidFill>
              </a:rPr>
              <a:t>Req’s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Student Handbook</a:t>
            </a: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Syllabus 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– PRINT Your Name</a:t>
            </a:r>
          </a:p>
          <a:p>
            <a:endParaRPr lang="en-US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13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r>
              <a:rPr lang="en-US" dirty="0" smtClean="0"/>
              <a:t>Pre-Calculus   Tuesday September 2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752600"/>
            <a:ext cx="8446168" cy="4721352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 err="1" smtClean="0">
                <a:solidFill>
                  <a:srgbClr val="C00000"/>
                </a:solidFill>
              </a:rPr>
              <a:t>HWSheet</a:t>
            </a:r>
            <a:r>
              <a:rPr lang="en-US" b="1" dirty="0" smtClean="0">
                <a:solidFill>
                  <a:srgbClr val="C00000"/>
                </a:solidFill>
              </a:rPr>
              <a:t> #1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Textbook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NOTES: Solving Equations: Families of Functions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Copy Class Objective in CW Section of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3300"/>
                </a:solidFill>
              </a:rPr>
              <a:t>	</a:t>
            </a:r>
            <a:r>
              <a:rPr lang="en-US" b="1" dirty="0" smtClean="0">
                <a:solidFill>
                  <a:srgbClr val="003300"/>
                </a:solidFill>
              </a:rPr>
              <a:t>3-ring binder</a:t>
            </a:r>
          </a:p>
          <a:p>
            <a:pPr marL="0" indent="0">
              <a:buNone/>
            </a:pPr>
            <a:endParaRPr lang="en-US" b="1" dirty="0" smtClean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Class learning Objective:</a:t>
            </a:r>
          </a:p>
          <a:p>
            <a:pPr marL="0" indent="0">
              <a:buNone/>
            </a:pPr>
            <a:endParaRPr lang="en-US" b="1" dirty="0" smtClean="0">
              <a:solidFill>
                <a:srgbClr val="003300"/>
              </a:solidFill>
            </a:endParaRPr>
          </a:p>
          <a:p>
            <a:pPr marL="0" indent="0" algn="ctr">
              <a:buNone/>
            </a:pPr>
            <a:r>
              <a:rPr lang="en-US" sz="3600" b="1" i="1" dirty="0">
                <a:latin typeface="Aharoni" pitchFamily="2" charset="-79"/>
                <a:cs typeface="Aharoni" pitchFamily="2" charset="-79"/>
              </a:rPr>
              <a:t>Students will analyze and categorize function TABLES, GRAPHS and EQUATIONS.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dstarbu\AppData\Local\Microsoft\Windows\Temporary Internet Files\Content.IE5\CMI2UCKP\MC9003407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01" y="3127176"/>
            <a:ext cx="2319687" cy="154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93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5029200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New Seats – Find your seat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TEST Today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DUE: Pg. 393/ #41-56, Phase Shift </a:t>
            </a:r>
            <a:r>
              <a:rPr lang="en-US" b="1" dirty="0" err="1">
                <a:solidFill>
                  <a:srgbClr val="C00000"/>
                </a:solidFill>
              </a:rPr>
              <a:t>WSheet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3276600"/>
            <a:ext cx="3083983" cy="3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40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 DUE: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Pg. 451/ #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5-22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452/ </a:t>
            </a:r>
            <a:r>
              <a:rPr lang="en-US" b="1" dirty="0" smtClean="0">
                <a:solidFill>
                  <a:srgbClr val="C00000"/>
                </a:solidFill>
              </a:rPr>
              <a:t>#33-50; 69-74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All Make-Up Work Due MONDAY 4:30 p.m.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6258" name="Picture 2" descr="C:\Users\dstarbu\AppData\Local\Microsoft\Windows\Temporary Internet Files\Content.IE5\J3B51HZP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7" y="2895600"/>
            <a:ext cx="4451140" cy="393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60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452/ #33-50; </a:t>
            </a:r>
            <a:r>
              <a:rPr lang="en-US" b="1" dirty="0" smtClean="0">
                <a:solidFill>
                  <a:srgbClr val="C00000"/>
                </a:solidFill>
              </a:rPr>
              <a:t>69-74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Make Up work, Test Corrections due TODAY – 4:30 p.m.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 FRIDAY – Phase Shifts, Identities</a:t>
            </a:r>
            <a:endParaRPr lang="en-US" dirty="0">
              <a:solidFill>
                <a:srgbClr val="003300"/>
              </a:solidFill>
            </a:endParaRPr>
          </a:p>
          <a:p>
            <a:r>
              <a:rPr lang="en-US" b="1" dirty="0" err="1" smtClean="0">
                <a:solidFill>
                  <a:srgbClr val="002060"/>
                </a:solidFill>
              </a:rPr>
              <a:t>WSHeet</a:t>
            </a:r>
            <a:r>
              <a:rPr lang="en-US" b="1" dirty="0" smtClean="0">
                <a:solidFill>
                  <a:srgbClr val="002060"/>
                </a:solidFill>
              </a:rPr>
              <a:t> ‘Fundamental ID’s’; Graphing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Finish for HW – Due FRIDAY</a:t>
            </a:r>
          </a:p>
          <a:p>
            <a:pPr marL="365760" lvl="1" indent="0">
              <a:buNone/>
            </a:pP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J3B51HZP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124" y="4343400"/>
            <a:ext cx="284493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28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3300"/>
                </a:solidFill>
              </a:rPr>
              <a:t>QUIZ TODAY</a:t>
            </a:r>
            <a:endParaRPr lang="en-US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DUE: Pg. 452/ #33-50; </a:t>
            </a:r>
            <a:r>
              <a:rPr lang="en-US" b="1" dirty="0" smtClean="0">
                <a:solidFill>
                  <a:srgbClr val="C00000"/>
                </a:solidFill>
              </a:rPr>
              <a:t>69-74; </a:t>
            </a:r>
            <a:r>
              <a:rPr lang="en-US" b="1" dirty="0" err="1" smtClean="0">
                <a:solidFill>
                  <a:srgbClr val="C00000"/>
                </a:solidFill>
              </a:rPr>
              <a:t>WSHeet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‘Fundamental ID’s’; </a:t>
            </a:r>
            <a:r>
              <a:rPr lang="en-US" b="1" dirty="0" smtClean="0">
                <a:solidFill>
                  <a:srgbClr val="C00000"/>
                </a:solidFill>
              </a:rPr>
              <a:t>Graphing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J3B51HZP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7" y="2895600"/>
            <a:ext cx="4451140" cy="393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93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Solve the PROPORTIONS: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63550"/>
              </p:ext>
            </p:extLst>
          </p:nvPr>
        </p:nvGraphicFramePr>
        <p:xfrm>
          <a:off x="1327150" y="3657600"/>
          <a:ext cx="1873250" cy="1055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55" name="Equation" r:id="rId3" imgW="698400" imgH="393480" progId="Equation.DSMT4">
                  <p:embed/>
                </p:oleObj>
              </mc:Choice>
              <mc:Fallback>
                <p:oleObj name="Equation" r:id="rId3" imgW="698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7150" y="3657600"/>
                        <a:ext cx="1873250" cy="1055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072456"/>
              </p:ext>
            </p:extLst>
          </p:nvPr>
        </p:nvGraphicFramePr>
        <p:xfrm>
          <a:off x="1219200" y="5105400"/>
          <a:ext cx="2025650" cy="1141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56" name="Equation" r:id="rId5" imgW="698400" imgH="393480" progId="Equation.DSMT4">
                  <p:embed/>
                </p:oleObj>
              </mc:Choice>
              <mc:Fallback>
                <p:oleObj name="Equation" r:id="rId5" imgW="698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200" y="5105400"/>
                        <a:ext cx="2025650" cy="1141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042590"/>
              </p:ext>
            </p:extLst>
          </p:nvPr>
        </p:nvGraphicFramePr>
        <p:xfrm>
          <a:off x="1524000" y="2286000"/>
          <a:ext cx="1447800" cy="106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57" name="Equation" r:id="rId7" imgW="533160" imgH="393480" progId="Equation.DSMT4">
                  <p:embed/>
                </p:oleObj>
              </mc:Choice>
              <mc:Fallback>
                <p:oleObj name="Equation" r:id="rId7" imgW="533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0" y="2286000"/>
                        <a:ext cx="1447800" cy="1068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2" name="Picture 2" descr="C:\Users\dstarbu\AppData\Local\Microsoft\Windows\Temporary Internet Files\Content.IE5\2PUEW0UN\MP900442176[1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057400"/>
            <a:ext cx="49149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0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</a:t>
            </a:r>
            <a:r>
              <a:rPr lang="en-US"/>
              <a:t>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600" b="1" dirty="0" smtClean="0">
                <a:solidFill>
                  <a:srgbClr val="003300"/>
                </a:solidFill>
              </a:rPr>
              <a:t>Law of SINES 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3300" b="1" dirty="0" smtClean="0">
                <a:solidFill>
                  <a:srgbClr val="003300"/>
                </a:solidFill>
              </a:rPr>
              <a:t>Exploration 1 Pg. 480</a:t>
            </a:r>
          </a:p>
          <a:p>
            <a:pPr marL="365760" lvl="2" indent="0">
              <a:spcBef>
                <a:spcPts val="600"/>
              </a:spcBef>
              <a:buSzPct val="70000"/>
              <a:buNone/>
            </a:pPr>
            <a:endParaRPr lang="en-US" sz="33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0962" name="Picture 2" descr="C:\Users\dstarbu\AppData\Local\Microsoft\Windows\Temporary Internet Files\Content.IE5\GXCNT3Q0\MC9002372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436" y="2971800"/>
            <a:ext cx="4036854" cy="3503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0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Project – Due Friday 4/11</a:t>
            </a:r>
          </a:p>
          <a:p>
            <a:pPr lvl="1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Group designations due WED., THURS.</a:t>
            </a:r>
          </a:p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Using the LAW OF SINES</a:t>
            </a:r>
          </a:p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PG. 484/ #19-26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600" b="1" dirty="0" smtClean="0">
                <a:solidFill>
                  <a:srgbClr val="C00000"/>
                </a:solidFill>
              </a:rPr>
              <a:t>HW: </a:t>
            </a:r>
            <a:r>
              <a:rPr lang="en-US" sz="3600" b="1" dirty="0">
                <a:solidFill>
                  <a:srgbClr val="C00000"/>
                </a:solidFill>
              </a:rPr>
              <a:t>Pg. 484/ #</a:t>
            </a:r>
            <a:r>
              <a:rPr lang="en-US" sz="3600" b="1" dirty="0" smtClean="0">
                <a:solidFill>
                  <a:srgbClr val="C00000"/>
                </a:solidFill>
              </a:rPr>
              <a:t>1-18 Due WED., THURS</a:t>
            </a:r>
            <a:endParaRPr lang="en-US" sz="3600" b="1" dirty="0">
              <a:solidFill>
                <a:srgbClr val="C00000"/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8307" name="Picture 3" descr="C:\Users\dstarbu\AppData\Local\Microsoft\Windows\Temporary Internet Files\Content.IE5\J3B51HZP\MC9000555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876800"/>
            <a:ext cx="217480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13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Pg. 478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600" b="1" dirty="0" smtClean="0">
                <a:solidFill>
                  <a:srgbClr val="003300"/>
                </a:solidFill>
              </a:rPr>
              <a:t>Using the Law </a:t>
            </a:r>
            <a:r>
              <a:rPr lang="en-US" sz="3600" b="1" dirty="0">
                <a:solidFill>
                  <a:srgbClr val="003300"/>
                </a:solidFill>
              </a:rPr>
              <a:t>of SINES </a:t>
            </a:r>
            <a:endParaRPr lang="en-US" sz="3600" b="1" dirty="0" smtClean="0">
              <a:solidFill>
                <a:srgbClr val="003300"/>
              </a:solidFill>
            </a:endParaRPr>
          </a:p>
          <a:p>
            <a:pPr marL="457200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Group Triangles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C00000"/>
                </a:solidFill>
              </a:rPr>
              <a:t>HW DUE: Pg. 484/ #1-18</a:t>
            </a:r>
          </a:p>
          <a:p>
            <a:pPr marL="548640" lvl="2">
              <a:spcBef>
                <a:spcPts val="600"/>
              </a:spcBef>
              <a:buSzPct val="70000"/>
            </a:pPr>
            <a:endParaRPr lang="en-US" sz="3300" b="1" dirty="0">
              <a:solidFill>
                <a:srgbClr val="003300"/>
              </a:solidFill>
            </a:endParaRPr>
          </a:p>
          <a:p>
            <a:pPr marL="365760" lvl="2" indent="0">
              <a:spcBef>
                <a:spcPts val="600"/>
              </a:spcBef>
              <a:buSzPct val="70000"/>
              <a:buNone/>
            </a:pPr>
            <a:endParaRPr lang="en-US" sz="33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1986" name="Picture 2" descr="C:\Users\dstarbu\AppData\Local\Microsoft\Windows\Temporary Internet Files\Content.IE5\2PUEW0UN\MC9000480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751" y="3762785"/>
            <a:ext cx="3945186" cy="271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029200"/>
          </a:xfrm>
        </p:spPr>
        <p:txBody>
          <a:bodyPr/>
          <a:lstStyle/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600" b="1" dirty="0">
                <a:solidFill>
                  <a:srgbClr val="C00000"/>
                </a:solidFill>
              </a:rPr>
              <a:t>HW DUE: Pg. 484/ #</a:t>
            </a:r>
            <a:r>
              <a:rPr lang="en-US" sz="3600" b="1" dirty="0" smtClean="0">
                <a:solidFill>
                  <a:srgbClr val="C00000"/>
                </a:solidFill>
              </a:rPr>
              <a:t>1-18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Project ‘Surveyor’ </a:t>
            </a:r>
          </a:p>
          <a:p>
            <a:pPr marL="780733" lvl="3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Due Friday April 11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Law of COSINES Pg. 487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Measure Tape LITE</a:t>
            </a:r>
          </a:p>
          <a:p>
            <a:pPr marL="49213" lvl="2" indent="0" algn="ctr">
              <a:spcBef>
                <a:spcPts val="600"/>
              </a:spcBef>
              <a:buSzPct val="70000"/>
              <a:buNone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Happy Spring Break!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9330" name="Picture 2" descr="C:\Users\dstarbu\AppData\Local\Microsoft\Windows\Temporary Internet Files\Content.IE5\I0MY1XZH\MC900232235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088082"/>
            <a:ext cx="195729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0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starbu\AppData\Local\Microsoft\Windows\Temporary Internet Files\Content.IE5\2PUEW0UN\MP90044217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6359237" cy="423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Copy CLASS OBJECTIVE in CW Section of your Binder: </a:t>
            </a:r>
          </a:p>
          <a:p>
            <a:pPr marL="0" indent="0" algn="ctr">
              <a:buNone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Students will use the LAW OF SINES </a:t>
            </a:r>
            <a:r>
              <a:rPr lang="en-US" b="1" dirty="0" smtClean="0">
                <a:latin typeface="Aharoni" pitchFamily="2" charset="-79"/>
                <a:cs typeface="Aharoni" pitchFamily="2" charset="-79"/>
              </a:rPr>
              <a:t>and LAW OF COSINES to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sketch and solve </a:t>
            </a:r>
            <a:r>
              <a:rPr lang="en-US" b="1" dirty="0" smtClean="0">
                <a:latin typeface="Aharoni" pitchFamily="2" charset="-79"/>
                <a:cs typeface="Aharoni" pitchFamily="2" charset="-79"/>
              </a:rPr>
              <a:t>triangles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Complete Pg. 485/ #37-45; Pg. 494/ #35-39; </a:t>
            </a:r>
          </a:p>
          <a:p>
            <a:pPr marL="0" indent="0">
              <a:buNone/>
            </a:pPr>
            <a:r>
              <a:rPr lang="en-US" b="1" dirty="0">
                <a:latin typeface="+mj-lt"/>
                <a:cs typeface="Aharoni" pitchFamily="2" charset="-79"/>
              </a:rPr>
              <a:t>	</a:t>
            </a:r>
            <a:r>
              <a:rPr lang="en-US" b="1" dirty="0" smtClean="0"/>
              <a:t>Pg</a:t>
            </a:r>
            <a:r>
              <a:rPr lang="en-US" b="1" dirty="0"/>
              <a:t>. 495/ </a:t>
            </a:r>
            <a:r>
              <a:rPr lang="en-US" b="1" dirty="0" smtClean="0"/>
              <a:t>#18</a:t>
            </a:r>
            <a:r>
              <a:rPr lang="en-US" b="1" dirty="0"/>
              <a:t>, 25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Project ‘Surveyor</a:t>
            </a:r>
            <a:r>
              <a:rPr lang="en-US" b="1" dirty="0" smtClean="0">
                <a:solidFill>
                  <a:srgbClr val="C00000"/>
                </a:solidFill>
              </a:rPr>
              <a:t>’ Due FRIDAY 4/11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latin typeface="+mj-lt"/>
              <a:cs typeface="Aharoni" pitchFamily="2" charset="-79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04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Learning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7772400" cy="5181600"/>
          </a:xfrm>
        </p:spPr>
        <p:txBody>
          <a:bodyPr>
            <a:normAutofit/>
          </a:bodyPr>
          <a:lstStyle/>
          <a:p>
            <a:r>
              <a:rPr lang="en-US" sz="3600" b="1" i="1" dirty="0" smtClean="0"/>
              <a:t>Students will analyze and categorize function TABLES, GRAPHS and EQUATIONS.</a:t>
            </a:r>
          </a:p>
          <a:p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CW-Complete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your group: Quick Review 1.1 Pg. 81</a:t>
            </a:r>
          </a:p>
          <a:p>
            <a:endParaRPr lang="en-US" sz="3600" b="1" i="1" dirty="0" smtClean="0"/>
          </a:p>
          <a:p>
            <a:endParaRPr lang="en-US" sz="3600" b="1" i="1" dirty="0"/>
          </a:p>
          <a:p>
            <a:pPr marL="0" indent="0">
              <a:buNone/>
            </a:pPr>
            <a:endParaRPr lang="en-US" sz="3600" b="1" i="1" dirty="0"/>
          </a:p>
        </p:txBody>
      </p:sp>
      <p:pic>
        <p:nvPicPr>
          <p:cNvPr id="5" name="Picture 3" descr="C:\Users\dstarbu\AppData\Local\Microsoft\Windows\Temporary Internet Files\Content.IE5\WTZ3S8M0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411040"/>
            <a:ext cx="2619374" cy="24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7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5105400"/>
          </a:xfrm>
        </p:spPr>
        <p:txBody>
          <a:bodyPr/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003300"/>
                </a:solidFill>
              </a:rPr>
              <a:t>Find your new ASSIGNED seat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HW</a:t>
            </a:r>
            <a:r>
              <a:rPr lang="en-US" sz="2800" b="1" dirty="0">
                <a:solidFill>
                  <a:srgbClr val="C00000"/>
                </a:solidFill>
              </a:rPr>
              <a:t>: Project ‘Surveyor’ Due FRIDAY </a:t>
            </a:r>
            <a:r>
              <a:rPr lang="en-US" sz="2800" b="1" dirty="0" smtClean="0">
                <a:solidFill>
                  <a:srgbClr val="C00000"/>
                </a:solidFill>
              </a:rPr>
              <a:t>4/11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</a:rPr>
              <a:t>HW: Pg. 494/ #5-25 Due MONDAY </a:t>
            </a:r>
            <a:r>
              <a:rPr lang="en-US" sz="2800" b="1" dirty="0" smtClean="0">
                <a:solidFill>
                  <a:srgbClr val="C00000"/>
                </a:solidFill>
              </a:rPr>
              <a:t>4/14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Triangle Area Formulas – Heron’s Formula</a:t>
            </a:r>
          </a:p>
          <a:p>
            <a:r>
              <a:rPr lang="en-US" b="1" dirty="0">
                <a:cs typeface="Aharoni" pitchFamily="2" charset="-79"/>
              </a:rPr>
              <a:t>Complete Pg. 485/ #37-45; Pg. 494/ #35-39</a:t>
            </a:r>
          </a:p>
          <a:p>
            <a:pPr marL="0" indent="0">
              <a:buNone/>
            </a:pPr>
            <a:r>
              <a:rPr lang="en-US" b="1" dirty="0" smtClean="0"/>
              <a:t>	Pg. 495/ #18, 25</a:t>
            </a:r>
            <a:endParaRPr lang="en-US" b="1" dirty="0"/>
          </a:p>
        </p:txBody>
      </p:sp>
      <p:pic>
        <p:nvPicPr>
          <p:cNvPr id="5" name="Picture 4" descr="C:\Users\dstarbu\AppData\Local\Microsoft\Windows\Temporary Internet Files\Content.IE5\0RCYRTRQ\MC9003709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217411"/>
            <a:ext cx="3112649" cy="263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17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229600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C00000"/>
                </a:solidFill>
              </a:rPr>
              <a:t>HW: Project ‘Surveyor’ Due FRIDAY </a:t>
            </a:r>
            <a:r>
              <a:rPr lang="en-US" sz="2800" b="1" dirty="0" smtClean="0">
                <a:solidFill>
                  <a:srgbClr val="C00000"/>
                </a:solidFill>
              </a:rPr>
              <a:t>4/11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</a:t>
            </a:r>
            <a:r>
              <a:rPr lang="en-US" sz="2800" b="1" dirty="0">
                <a:solidFill>
                  <a:srgbClr val="C00000"/>
                </a:solidFill>
              </a:rPr>
              <a:t>: Pg. 494/ #5-25 Due MONDAY 4/14</a:t>
            </a:r>
          </a:p>
          <a:p>
            <a:r>
              <a:rPr lang="en-US" sz="2800" b="1" dirty="0" smtClean="0">
                <a:solidFill>
                  <a:srgbClr val="002060"/>
                </a:solidFill>
              </a:rPr>
              <a:t>IN CLASS: </a:t>
            </a:r>
          </a:p>
          <a:p>
            <a:pPr lvl="1"/>
            <a:r>
              <a:rPr lang="en-US" sz="2800" b="1" dirty="0">
                <a:cs typeface="Aharoni" pitchFamily="2" charset="-79"/>
              </a:rPr>
              <a:t>Complete Pg. 485/ #</a:t>
            </a:r>
            <a:r>
              <a:rPr lang="en-US" sz="2800" b="1" dirty="0" smtClean="0">
                <a:cs typeface="Aharoni" pitchFamily="2" charset="-79"/>
              </a:rPr>
              <a:t>37-45 </a:t>
            </a:r>
          </a:p>
          <a:p>
            <a:pPr lvl="1"/>
            <a:r>
              <a:rPr lang="en-US" sz="2800" b="1" dirty="0" smtClean="0">
                <a:cs typeface="Aharoni" pitchFamily="2" charset="-79"/>
              </a:rPr>
              <a:t>Pg</a:t>
            </a:r>
            <a:r>
              <a:rPr lang="en-US" sz="2800" b="1" dirty="0">
                <a:cs typeface="Aharoni" pitchFamily="2" charset="-79"/>
              </a:rPr>
              <a:t>. 494/ #35-39</a:t>
            </a:r>
          </a:p>
          <a:p>
            <a:pPr lvl="1"/>
            <a:r>
              <a:rPr lang="en-US" sz="2800" b="1" dirty="0"/>
              <a:t>Pg. 495</a:t>
            </a:r>
            <a:r>
              <a:rPr lang="en-US" sz="2800" b="1" dirty="0" smtClean="0"/>
              <a:t>/ </a:t>
            </a:r>
            <a:r>
              <a:rPr lang="en-US" sz="2800" b="1" dirty="0"/>
              <a:t>#</a:t>
            </a:r>
            <a:r>
              <a:rPr lang="en-US" sz="2800" b="1" dirty="0" smtClean="0"/>
              <a:t>18, 25</a:t>
            </a:r>
            <a:endParaRPr lang="en-US" sz="2800" b="1" dirty="0"/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Group Triangles….</a:t>
            </a:r>
          </a:p>
          <a:p>
            <a:pPr marL="457200" lvl="1" indent="-4572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003300"/>
                </a:solidFill>
              </a:rPr>
              <a:t>QUIZ FRIDAY – Law of SINES and COSINES</a:t>
            </a:r>
            <a:endParaRPr lang="en-US" sz="2800" b="1" dirty="0">
              <a:solidFill>
                <a:srgbClr val="003300"/>
              </a:solidFill>
            </a:endParaRPr>
          </a:p>
        </p:txBody>
      </p:sp>
      <p:pic>
        <p:nvPicPr>
          <p:cNvPr id="102403" name="Picture 3" descr="C:\Users\dstarbu\AppData\Local\Microsoft\Windows\Temporary Internet Files\Content.IE5\I0MY1XZH\MC90023396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667000"/>
            <a:ext cx="3003857" cy="244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49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Project ‘Surveyor’ Due </a:t>
            </a:r>
            <a:r>
              <a:rPr lang="en-US" b="1" dirty="0" smtClean="0">
                <a:solidFill>
                  <a:srgbClr val="C00000"/>
                </a:solidFill>
              </a:rPr>
              <a:t>TODAY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QUIZ  - Law of SINES and COSINES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</a:rPr>
              <a:t>HW: Pg. 494/ #5-25 Due MONDAY </a:t>
            </a:r>
            <a:r>
              <a:rPr lang="en-US" sz="2800" b="1" dirty="0" smtClean="0">
                <a:solidFill>
                  <a:srgbClr val="C00000"/>
                </a:solidFill>
              </a:rPr>
              <a:t>4/14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800" b="1" dirty="0">
              <a:solidFill>
                <a:srgbClr val="C0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800" b="1" dirty="0">
              <a:solidFill>
                <a:srgbClr val="C0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3426" name="Picture 2" descr="C:\Users\dstarbu\AppData\Local\Microsoft\Windows\Temporary Internet Files\Content.IE5\0RCYRTRQ\MC9002906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352800"/>
            <a:ext cx="3048000" cy="261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4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Students will GRAPH and CALCUATE values using VECTORS in the 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Cartesian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plane.</a:t>
            </a:r>
          </a:p>
          <a:p>
            <a:r>
              <a:rPr lang="en-US" dirty="0" smtClean="0">
                <a:cs typeface="Aharoni" pitchFamily="2" charset="-79"/>
              </a:rPr>
              <a:t>Using your group’s coordinates, graph the VECTOR in the </a:t>
            </a:r>
            <a:r>
              <a:rPr lang="en-US" dirty="0">
                <a:cs typeface="Aharoni" pitchFamily="2" charset="-79"/>
              </a:rPr>
              <a:t>C</a:t>
            </a:r>
            <a:r>
              <a:rPr lang="en-US" dirty="0" smtClean="0">
                <a:cs typeface="Aharoni" pitchFamily="2" charset="-79"/>
              </a:rPr>
              <a:t>artesian plane</a:t>
            </a:r>
          </a:p>
          <a:p>
            <a:r>
              <a:rPr lang="en-US" dirty="0" smtClean="0">
                <a:cs typeface="Aharoni" pitchFamily="2" charset="-79"/>
              </a:rPr>
              <a:t>Find the COMPONENT FORM  of your Vector, showing ALL work</a:t>
            </a:r>
          </a:p>
          <a:p>
            <a:r>
              <a:rPr lang="en-US" dirty="0" smtClean="0">
                <a:cs typeface="Aharoni" pitchFamily="2" charset="-79"/>
              </a:rPr>
              <a:t>Graph the COMPONENT Vector on the same graph</a:t>
            </a:r>
          </a:p>
          <a:p>
            <a:r>
              <a:rPr lang="en-US" dirty="0" smtClean="0">
                <a:cs typeface="Aharoni" pitchFamily="2" charset="-79"/>
              </a:rPr>
              <a:t>Find the MAGNITUDE of both the coordinate and component vectors, </a:t>
            </a:r>
            <a:r>
              <a:rPr lang="en-US" dirty="0">
                <a:cs typeface="Aharoni" pitchFamily="2" charset="-79"/>
              </a:rPr>
              <a:t>showing ALL </a:t>
            </a:r>
            <a:r>
              <a:rPr lang="en-US" dirty="0" smtClean="0">
                <a:cs typeface="Aharoni" pitchFamily="2" charset="-79"/>
              </a:rPr>
              <a:t>work</a:t>
            </a:r>
          </a:p>
          <a:p>
            <a:r>
              <a:rPr lang="en-US" dirty="0" smtClean="0">
                <a:cs typeface="Aharoni" pitchFamily="2" charset="-79"/>
              </a:rPr>
              <a:t>Find 2 other vectors that are EQUIVALENT to your component vector and graph them on the same graph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C00000"/>
                </a:solidFill>
              </a:rPr>
              <a:t>HW: Pg. 511/ #1-30</a:t>
            </a:r>
          </a:p>
          <a:p>
            <a:endParaRPr lang="en-US" dirty="0" smtClean="0">
              <a:cs typeface="Aharoni" pitchFamily="2" charset="-79"/>
            </a:endParaRPr>
          </a:p>
        </p:txBody>
      </p:sp>
      <p:pic>
        <p:nvPicPr>
          <p:cNvPr id="101378" name="Picture 2" descr="C:\Users\dstarbu\AppData\Local\Microsoft\Windows\Temporary Internet Files\Content.IE5\RW0QOHD3\MC90044191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95967"/>
            <a:ext cx="4191000" cy="157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0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Pg. 125/ #47-50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Pg. 149/ 59-64</a:t>
            </a:r>
          </a:p>
          <a:p>
            <a:r>
              <a:rPr lang="en-US" dirty="0" smtClean="0">
                <a:solidFill>
                  <a:srgbClr val="003300"/>
                </a:solidFill>
              </a:rPr>
              <a:t>Pg. 186/ #73-76</a:t>
            </a:r>
          </a:p>
          <a:p>
            <a:r>
              <a:rPr lang="en-US" dirty="0" smtClean="0">
                <a:solidFill>
                  <a:srgbClr val="003300"/>
                </a:solidFill>
              </a:rPr>
              <a:t>Pg. 309/ #63-68</a:t>
            </a:r>
          </a:p>
          <a:p>
            <a:r>
              <a:rPr lang="en-US" dirty="0" smtClean="0">
                <a:solidFill>
                  <a:srgbClr val="003300"/>
                </a:solidFill>
              </a:rPr>
              <a:t>Pg. 368/ 67-72</a:t>
            </a:r>
          </a:p>
          <a:p>
            <a:endParaRPr lang="en-US" dirty="0"/>
          </a:p>
          <a:p>
            <a:r>
              <a:rPr lang="en-US" b="1" dirty="0" smtClean="0">
                <a:solidFill>
                  <a:srgbClr val="002060"/>
                </a:solidFill>
              </a:rPr>
              <a:t>ACT Test Wednesday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Be in testing room by 7:40 w/ Picture ID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Bring a calculator if you have one – Be sure it is an approved calculator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No FOOD, DRINK or Cell Phones……Period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915400" cy="5943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Students will perform mathematical operations and find the DOT PRODUCT using Vectors</a:t>
            </a:r>
            <a:r>
              <a:rPr lang="en-US" sz="2000" dirty="0" smtClean="0"/>
              <a:t>.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HW DUE: </a:t>
            </a:r>
            <a:r>
              <a:rPr lang="en-US" sz="2000" b="1" dirty="0">
                <a:solidFill>
                  <a:srgbClr val="C00000"/>
                </a:solidFill>
              </a:rPr>
              <a:t>Pg. 511/ #1-30</a:t>
            </a:r>
          </a:p>
          <a:p>
            <a:pPr marL="0" indent="0">
              <a:buNone/>
            </a:pPr>
            <a:r>
              <a:rPr lang="en-US" sz="2000" dirty="0" smtClean="0">
                <a:latin typeface="Arial Rounded MT Bold" pitchFamily="34" charset="0"/>
              </a:rPr>
              <a:t>Using the VECTORS: </a:t>
            </a:r>
          </a:p>
          <a:p>
            <a:pPr marL="0" indent="0" algn="ctr">
              <a:buNone/>
            </a:pPr>
            <a:r>
              <a:rPr lang="en-US" sz="2000" dirty="0" smtClean="0">
                <a:latin typeface="Arial Rounded MT Bold" pitchFamily="34" charset="0"/>
              </a:rPr>
              <a:t>v = &lt;-7, 4&gt;;    w = &lt;5, 9&gt;;     z = &lt;6, -3&gt;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F</a:t>
            </a:r>
            <a:r>
              <a:rPr lang="en-US" sz="2000" dirty="0" smtClean="0">
                <a:latin typeface="Arial Rounded MT Bold" pitchFamily="34" charset="0"/>
              </a:rPr>
              <a:t>ind the following:</a:t>
            </a:r>
          </a:p>
          <a:p>
            <a:pPr marL="0" indent="0">
              <a:buNone/>
            </a:pPr>
            <a:r>
              <a:rPr lang="en-US" sz="2000" dirty="0" smtClean="0">
                <a:latin typeface="Arial Rounded MT Bold" pitchFamily="34" charset="0"/>
              </a:rPr>
              <a:t>	1.	Graph for each VECTOR v, w, z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2.	|v|, |w|, |z|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3.	UNIT Vector |u| of v, w and z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4.	v + w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5</a:t>
            </a:r>
            <a:r>
              <a:rPr lang="en-US" sz="2000" dirty="0" smtClean="0">
                <a:latin typeface="Arial Rounded MT Bold" pitchFamily="34" charset="0"/>
              </a:rPr>
              <a:t>.	w – z 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6</a:t>
            </a:r>
            <a:r>
              <a:rPr lang="en-US" sz="2000" dirty="0" smtClean="0">
                <a:latin typeface="Arial Rounded MT Bold" pitchFamily="34" charset="0"/>
              </a:rPr>
              <a:t>.	-6v + 2w – 5z 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7. 	Find       created by each vector v, w, z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  <a:latin typeface="Arial Rounded MT Bold" pitchFamily="34" charset="0"/>
              </a:rPr>
              <a:t>HW: Pg. 512/ #31-40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endParaRPr lang="en-US" sz="2000" dirty="0" smtClean="0">
              <a:latin typeface="Arial Rounded MT Bold" pitchFamily="34" charset="0"/>
            </a:endParaRP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512/ #31-40</a:t>
            </a:r>
          </a:p>
          <a:p>
            <a:pPr marL="0" indent="0">
              <a:buNone/>
            </a:pPr>
            <a:r>
              <a:rPr lang="en-US" sz="2000" dirty="0"/>
              <a:t>	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899976"/>
              </p:ext>
            </p:extLst>
          </p:nvPr>
        </p:nvGraphicFramePr>
        <p:xfrm>
          <a:off x="2667000" y="5791200"/>
          <a:ext cx="368300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87" name="Equation" r:id="rId3" imgW="126720" imgH="177480" progId="Equation.DSMT4">
                  <p:embed/>
                </p:oleObj>
              </mc:Choice>
              <mc:Fallback>
                <p:oleObj name="Equation" r:id="rId3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5791200"/>
                        <a:ext cx="368300" cy="42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 descr="C:\Users\dstarbu\AppData\Local\Microsoft\Windows\Temporary Internet Files\Content.IE5\RW0QOHD3\MM900046501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0200" y="3124200"/>
            <a:ext cx="3916577" cy="362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31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3810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 </a:t>
            </a:r>
            <a:r>
              <a:rPr lang="en-US" sz="3200" b="1" dirty="0">
                <a:solidFill>
                  <a:srgbClr val="C00000"/>
                </a:solidFill>
              </a:rPr>
              <a:t>Due MONDAY: </a:t>
            </a:r>
            <a:r>
              <a:rPr lang="en-US" sz="3200" dirty="0">
                <a:solidFill>
                  <a:srgbClr val="C00000"/>
                </a:solidFill>
                <a:latin typeface="Arial Rounded MT Bold" pitchFamily="34" charset="0"/>
              </a:rPr>
              <a:t>Pg. 512/ #31-34; </a:t>
            </a:r>
            <a:r>
              <a:rPr lang="en-US" sz="3200" b="1" dirty="0">
                <a:solidFill>
                  <a:srgbClr val="C00000"/>
                </a:solidFill>
              </a:rPr>
              <a:t> 519/ #1-4, 9, 10, 13-16, 21-24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POP Quiz – VECTORS</a:t>
            </a:r>
          </a:p>
          <a:p>
            <a:r>
              <a:rPr lang="en-US" dirty="0" smtClean="0"/>
              <a:t>Given the points: I = (- 4, 7) and T = (5, 5)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component vector &lt;v&gt;</a:t>
            </a:r>
          </a:p>
          <a:p>
            <a:pPr marL="457200" indent="-457200">
              <a:buAutoNum type="arabicPeriod"/>
            </a:pPr>
            <a:r>
              <a:rPr lang="en-US" dirty="0"/>
              <a:t>Graph BOTH the coordinate vector and the component vector on GRAPH </a:t>
            </a:r>
            <a:r>
              <a:rPr lang="en-US" dirty="0" smtClean="0"/>
              <a:t>paper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MAGNITUDE of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UNIT vector of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one other vector EQUIVALENT to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the equivalent vector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402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86399"/>
            <a:ext cx="206692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3" name="Picture 3" descr="C:\Users\dstarbu\AppData\Local\Microsoft\Windows\Temporary Internet Files\Content.IE5\0RCYRTRQ\MM900041059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86400"/>
            <a:ext cx="22098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52685" y="5548312"/>
            <a:ext cx="12954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43403" y="5486399"/>
            <a:ext cx="1171574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dstarbu\AppData\Local\Microsoft\Windows\Temporary Internet Files\Content.IE5\RW0QOHD3\MM900046501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26110" y="4419600"/>
            <a:ext cx="2517890" cy="233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2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92451"/>
            <a:ext cx="7924800" cy="4881501"/>
          </a:xfrm>
        </p:spPr>
        <p:txBody>
          <a:bodyPr>
            <a:normAutofit/>
          </a:bodyPr>
          <a:lstStyle/>
          <a:p>
            <a:r>
              <a:rPr lang="en-US" dirty="0" smtClean="0"/>
              <a:t>&lt;v&gt; = I (-3, -8), T (4, 3) </a:t>
            </a:r>
          </a:p>
          <a:p>
            <a:r>
              <a:rPr lang="en-US" dirty="0" smtClean="0"/>
              <a:t>&lt;w&gt; = I (7, -5), T (-1, 6)</a:t>
            </a:r>
          </a:p>
          <a:p>
            <a:endParaRPr lang="en-US" dirty="0"/>
          </a:p>
          <a:p>
            <a:r>
              <a:rPr lang="en-US" dirty="0" smtClean="0"/>
              <a:t>Find the COMPONENT form of each vector</a:t>
            </a:r>
          </a:p>
          <a:p>
            <a:r>
              <a:rPr lang="en-US" dirty="0" smtClean="0"/>
              <a:t>Graph each COMPONENT vector</a:t>
            </a:r>
          </a:p>
          <a:p>
            <a:r>
              <a:rPr lang="en-US" dirty="0" smtClean="0"/>
              <a:t>Magnitude of each vector using DOT PRODUCT</a:t>
            </a:r>
          </a:p>
          <a:p>
            <a:r>
              <a:rPr lang="en-US" dirty="0" smtClean="0"/>
              <a:t>Find the DOT PRODUCT of &lt;v&gt; &lt;</a:t>
            </a:r>
            <a:r>
              <a:rPr lang="en-US" dirty="0"/>
              <a:t>w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Angle created by each INDIVIDUAL vector</a:t>
            </a:r>
          </a:p>
          <a:p>
            <a:r>
              <a:rPr lang="en-US" dirty="0" smtClean="0"/>
              <a:t>Angle BETWEEN &lt;v&gt; and &lt;w&gt;</a:t>
            </a:r>
          </a:p>
          <a:p>
            <a:r>
              <a:rPr lang="en-US" dirty="0" smtClean="0"/>
              <a:t>Vector &lt;p&gt; that is ORTHOGONAL to &lt;v&gt;</a:t>
            </a:r>
          </a:p>
          <a:p>
            <a:r>
              <a:rPr lang="en-US" dirty="0" smtClean="0"/>
              <a:t>Graph &lt;p&gt;</a:t>
            </a:r>
            <a:endParaRPr lang="en-US" dirty="0"/>
          </a:p>
        </p:txBody>
      </p:sp>
      <p:pic>
        <p:nvPicPr>
          <p:cNvPr id="105474" name="Picture 2" descr="C:\Users\dstarbu\AppData\Local\Microsoft\Windows\Temporary Internet Files\Content.IE5\I0MY1XZH\MC90002746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533400"/>
            <a:ext cx="2604821" cy="211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02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Vector Partner Test today</a:t>
            </a:r>
          </a:p>
          <a:p>
            <a:r>
              <a:rPr lang="en-US" dirty="0" smtClean="0"/>
              <a:t>Complete all work in INDIVIDUAL binders</a:t>
            </a:r>
          </a:p>
          <a:p>
            <a:r>
              <a:rPr lang="en-US" dirty="0" smtClean="0"/>
              <a:t>Turn in ONE paper per group</a:t>
            </a:r>
          </a:p>
          <a:p>
            <a:endParaRPr lang="en-US" dirty="0"/>
          </a:p>
        </p:txBody>
      </p:sp>
      <p:pic>
        <p:nvPicPr>
          <p:cNvPr id="4" name="Picture 2" descr="C:\Users\dstarbu\AppData\Local\Microsoft\Windows\Temporary Internet Files\Content.IE5\2PUEW0UN\MC90043924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78727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6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Make Up work, Test </a:t>
            </a:r>
            <a:r>
              <a:rPr lang="en-US" b="1" dirty="0">
                <a:solidFill>
                  <a:srgbClr val="C00000"/>
                </a:solidFill>
              </a:rPr>
              <a:t>C</a:t>
            </a:r>
            <a:r>
              <a:rPr lang="en-US" b="1" dirty="0" smtClean="0">
                <a:solidFill>
                  <a:srgbClr val="C00000"/>
                </a:solidFill>
              </a:rPr>
              <a:t>orrections </a:t>
            </a:r>
            <a:r>
              <a:rPr lang="en-US" b="1" dirty="0">
                <a:solidFill>
                  <a:srgbClr val="C00000"/>
                </a:solidFill>
              </a:rPr>
              <a:t>P</a:t>
            </a:r>
            <a:r>
              <a:rPr lang="en-US" b="1" dirty="0" smtClean="0">
                <a:solidFill>
                  <a:srgbClr val="C00000"/>
                </a:solidFill>
              </a:rPr>
              <a:t>roject re-writes due WEDNESDAY, 4:30 pm…NO EXCEPTIONS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Senior Finals – May 19/20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Final Review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Chapter 4 - Pg. 439/ #1-65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Chapter 5 - Pg. 497/ #1-22, 29-34, 51-54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Chapter 6 - Pg. 562/ #1-30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Parametric Equations</a:t>
            </a:r>
          </a:p>
          <a:p>
            <a:pPr marL="617220" lvl="2" indent="-34290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chemeClr val="tx2">
                    <a:lumMod val="50000"/>
                  </a:schemeClr>
                </a:solidFill>
              </a:rPr>
              <a:t>Pg. 530/ #1-4</a:t>
            </a:r>
          </a:p>
          <a:p>
            <a:pPr marL="617220" lvl="2" indent="-34290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rgbClr val="C00000"/>
                </a:solidFill>
              </a:rPr>
              <a:t>HW Pg. 530/ #5-18</a:t>
            </a:r>
          </a:p>
          <a:p>
            <a:pPr marL="617220" lvl="2" indent="-342900">
              <a:buFont typeface="Courier New" pitchFamily="49" charset="0"/>
              <a:buChar char="o"/>
            </a:pPr>
            <a:endParaRPr lang="en-US" sz="2900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</p:txBody>
      </p:sp>
      <p:pic>
        <p:nvPicPr>
          <p:cNvPr id="105474" name="Picture 2" descr="C:\Users\dstarbu\AppData\Local\Microsoft\Windows\Temporary Internet Files\Content.IE5\I0MY1XZH\MC9003643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99244"/>
            <a:ext cx="2016981" cy="234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67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066800"/>
            <a:ext cx="7467600" cy="4873752"/>
          </a:xfrm>
        </p:spPr>
        <p:txBody>
          <a:bodyPr/>
          <a:lstStyle/>
          <a:p>
            <a:r>
              <a:rPr 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HWSheet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Side 1 and 2 Due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CW: Pg. 81/ Quick Start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Pg. 81/ #1-10</a:t>
            </a:r>
          </a:p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HW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: Pg. 82/ #11-18,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20-24/Due MONDAY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	– All graphs on GRAPH paper</a:t>
            </a:r>
          </a:p>
          <a:p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1618" name="Picture 2" descr="C:\Users\dstarbu\AppData\Local\Microsoft\Windows\Temporary Internet Files\Content.IE5\WDNUO2VQ\MP90038300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84370"/>
            <a:ext cx="2543002" cy="181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19" name="Picture 3" descr="C:\Users\dstarbu\AppData\Local\Microsoft\Windows\Temporary Internet Files\Content.IE5\DL740V0G\MP90038300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4958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80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C:\Users\dstarbu\AppData\Local\Microsoft\Windows\Temporary Internet Files\Content.IE5\I0MY1XZH\MC90038258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3600" y="22098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Make Up work, Test Corrections Project re-writes due WEDNESDAY, 4:30 pm…NO EXCEPTIONS</a:t>
            </a:r>
          </a:p>
          <a:p>
            <a:r>
              <a:rPr lang="en-US" b="1" dirty="0" smtClean="0"/>
              <a:t>Parametric Equations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Eliminating the parameter</a:t>
            </a:r>
          </a:p>
          <a:p>
            <a:pPr lvl="1"/>
            <a:r>
              <a:rPr lang="en-US" b="1" dirty="0" err="1" smtClean="0">
                <a:solidFill>
                  <a:srgbClr val="003300"/>
                </a:solidFill>
              </a:rPr>
              <a:t>Parametrization</a:t>
            </a:r>
            <a:r>
              <a:rPr lang="en-US" b="1" dirty="0" smtClean="0">
                <a:solidFill>
                  <a:srgbClr val="003300"/>
                </a:solidFill>
              </a:rPr>
              <a:t> of a LINE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Projectile Motion</a:t>
            </a:r>
          </a:p>
          <a:p>
            <a:pPr marL="346075" lvl="1" indent="-346075">
              <a:buFont typeface="Courier New" pitchFamily="49" charset="0"/>
              <a:buChar char="o"/>
              <a:tabLst>
                <a:tab pos="0" algn="l"/>
              </a:tabLst>
            </a:pPr>
            <a:r>
              <a:rPr lang="en-US" sz="3200" b="1" dirty="0">
                <a:solidFill>
                  <a:srgbClr val="C00000"/>
                </a:solidFill>
              </a:rPr>
              <a:t>HW Pg. 530/ #</a:t>
            </a:r>
            <a:r>
              <a:rPr lang="en-US" sz="3200" b="1" dirty="0" smtClean="0">
                <a:solidFill>
                  <a:srgbClr val="C00000"/>
                </a:solidFill>
              </a:rPr>
              <a:t>5-18 due FRIDAY</a:t>
            </a:r>
            <a:endParaRPr lang="en-US" sz="3200" b="1" dirty="0">
              <a:solidFill>
                <a:srgbClr val="C00000"/>
              </a:solidFill>
            </a:endParaRPr>
          </a:p>
          <a:p>
            <a:pPr marL="346075" lvl="1" indent="-346075">
              <a:buFont typeface="Courier New" pitchFamily="49" charset="0"/>
              <a:buChar char="o"/>
              <a:tabLst>
                <a:tab pos="0" algn="l"/>
              </a:tabLst>
            </a:pPr>
            <a:endParaRPr lang="en-US" sz="32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4400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smtClean="0">
                <a:solidFill>
                  <a:srgbClr val="C00000"/>
                </a:solidFill>
              </a:rPr>
              <a:t>HW </a:t>
            </a:r>
            <a:r>
              <a:rPr lang="en-US" sz="2800" b="1" dirty="0">
                <a:solidFill>
                  <a:srgbClr val="C00000"/>
                </a:solidFill>
              </a:rPr>
              <a:t>Pg. 530/ #5-18 due </a:t>
            </a:r>
            <a:r>
              <a:rPr lang="en-US" sz="2800" b="1" dirty="0" smtClean="0">
                <a:solidFill>
                  <a:srgbClr val="C00000"/>
                </a:solidFill>
              </a:rPr>
              <a:t>FRIDAY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002060"/>
                </a:solidFill>
              </a:rPr>
              <a:t>Projectile motion using Parametric Equations: h(t) = gt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 + v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0</a:t>
            </a:r>
            <a:r>
              <a:rPr lang="en-US" sz="3200" b="1" dirty="0" smtClean="0">
                <a:solidFill>
                  <a:srgbClr val="002060"/>
                </a:solidFill>
              </a:rPr>
              <a:t>t + s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0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‘g’ = </a:t>
            </a:r>
            <a:r>
              <a:rPr lang="en-US" sz="2400" b="1" dirty="0">
                <a:solidFill>
                  <a:srgbClr val="002060"/>
                </a:solidFill>
              </a:rPr>
              <a:t>F</a:t>
            </a:r>
            <a:r>
              <a:rPr lang="en-US" sz="2400" b="1" dirty="0" smtClean="0">
                <a:solidFill>
                  <a:srgbClr val="002060"/>
                </a:solidFill>
              </a:rPr>
              <a:t>orce of Gravity; feet = -16, meters = -4.9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V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0 = Initial Velocity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S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0 = Initial Height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baseline="-25000" dirty="0" smtClean="0">
                <a:solidFill>
                  <a:srgbClr val="002060"/>
                </a:solidFill>
              </a:rPr>
              <a:t>Pg. 527-528</a:t>
            </a:r>
            <a:endParaRPr lang="en-US" sz="2400" b="1" baseline="-25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6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this…..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dirty="0" smtClean="0"/>
              <a:t>Stella throws a rock across a river with an initial velocity of  32 </a:t>
            </a:r>
            <a:r>
              <a:rPr lang="en-US" dirty="0" err="1" smtClean="0"/>
              <a:t>ft</a:t>
            </a:r>
            <a:r>
              <a:rPr lang="en-US" dirty="0" smtClean="0"/>
              <a:t>/sec and an initial height of 5 feet.</a:t>
            </a:r>
          </a:p>
          <a:p>
            <a:r>
              <a:rPr lang="en-US" dirty="0" smtClean="0"/>
              <a:t>Write the equation for the height of the rock.</a:t>
            </a:r>
          </a:p>
          <a:p>
            <a:r>
              <a:rPr lang="en-US" dirty="0" smtClean="0"/>
              <a:t>The HORIZONTAL distance the rock travels is 10 feet/sec. The river is 32 feet wide. </a:t>
            </a:r>
          </a:p>
          <a:p>
            <a:r>
              <a:rPr lang="en-US" dirty="0" smtClean="0"/>
              <a:t>Does she throw the rock across the river? </a:t>
            </a:r>
            <a:endParaRPr lang="en-US" dirty="0"/>
          </a:p>
        </p:txBody>
      </p:sp>
      <p:pic>
        <p:nvPicPr>
          <p:cNvPr id="107522" name="Picture 2" descr="C:\Users\dstarbu\AppData\Local\Microsoft\Windows\Temporary Internet Files\Content.IE5\I0MY1XZH\MC900058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140452"/>
            <a:ext cx="2937184" cy="271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64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TRIG to solve parametric 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COSINE = Horizontal Distance</a:t>
            </a:r>
          </a:p>
          <a:p>
            <a:r>
              <a:rPr lang="en-US" dirty="0" smtClean="0"/>
              <a:t>SINE = Vertical Distance</a:t>
            </a:r>
          </a:p>
          <a:p>
            <a:r>
              <a:rPr lang="en-US" dirty="0" smtClean="0"/>
              <a:t>Pg. 528 – Example #9</a:t>
            </a:r>
            <a:endParaRPr lang="en-US" dirty="0"/>
          </a:p>
        </p:txBody>
      </p:sp>
      <p:pic>
        <p:nvPicPr>
          <p:cNvPr id="108546" name="Picture 2" descr="C:\Users\dstarbu\AppData\Local\Microsoft\Windows\Temporary Internet Files\Content.IE5\J3B51HZP\MP90043056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05200"/>
            <a:ext cx="4112835" cy="27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12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Going through the batting order…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Did KEVIN make a home run? Q. ‘c’</a:t>
            </a:r>
          </a:p>
          <a:p>
            <a:r>
              <a:rPr lang="en-US" dirty="0" smtClean="0"/>
              <a:t>Casey is up to bat now…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V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 smtClean="0">
                <a:solidFill>
                  <a:srgbClr val="002060"/>
                </a:solidFill>
              </a:rPr>
              <a:t>162 </a:t>
            </a:r>
            <a:r>
              <a:rPr lang="en-US" sz="2400" b="1" dirty="0" err="1" smtClean="0">
                <a:solidFill>
                  <a:srgbClr val="002060"/>
                </a:solidFill>
              </a:rPr>
              <a:t>ft</a:t>
            </a:r>
            <a:r>
              <a:rPr lang="en-US" sz="2400" b="1" dirty="0" smtClean="0">
                <a:solidFill>
                  <a:srgbClr val="002060"/>
                </a:solidFill>
              </a:rPr>
              <a:t>/sec</a:t>
            </a:r>
            <a:endParaRPr lang="en-US" sz="2400" b="1" dirty="0">
              <a:solidFill>
                <a:srgbClr val="002060"/>
              </a:solidFill>
            </a:endParaRP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S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 smtClean="0">
                <a:solidFill>
                  <a:srgbClr val="002060"/>
                </a:solidFill>
              </a:rPr>
              <a:t>3 ft.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     = 22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0</a:t>
            </a:r>
          </a:p>
          <a:p>
            <a:pPr marL="548640" lvl="2">
              <a:spcBef>
                <a:spcPts val="600"/>
              </a:spcBef>
              <a:buSzPct val="70000"/>
            </a:pPr>
            <a:endParaRPr lang="en-US" sz="2400" b="1" baseline="30000" dirty="0">
              <a:solidFill>
                <a:srgbClr val="002060"/>
              </a:solidFill>
            </a:endParaRPr>
          </a:p>
          <a:p>
            <a:r>
              <a:rPr lang="en-US" dirty="0" smtClean="0"/>
              <a:t>Barney </a:t>
            </a:r>
            <a:r>
              <a:rPr lang="en-US" dirty="0"/>
              <a:t>is up to bat now…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V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 smtClean="0">
                <a:solidFill>
                  <a:srgbClr val="002060"/>
                </a:solidFill>
              </a:rPr>
              <a:t>120 </a:t>
            </a:r>
            <a:r>
              <a:rPr lang="en-US" sz="2400" b="1" dirty="0" err="1">
                <a:solidFill>
                  <a:srgbClr val="002060"/>
                </a:solidFill>
              </a:rPr>
              <a:t>ft</a:t>
            </a:r>
            <a:r>
              <a:rPr lang="en-US" sz="2400" b="1" dirty="0">
                <a:solidFill>
                  <a:srgbClr val="002060"/>
                </a:solidFill>
              </a:rPr>
              <a:t>/sec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S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>
                <a:solidFill>
                  <a:srgbClr val="002060"/>
                </a:solidFill>
              </a:rPr>
              <a:t>3 ft.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     = </a:t>
            </a:r>
            <a:r>
              <a:rPr lang="en-US" sz="2400" b="1" dirty="0" smtClean="0">
                <a:solidFill>
                  <a:srgbClr val="002060"/>
                </a:solidFill>
              </a:rPr>
              <a:t>58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0</a:t>
            </a:r>
            <a:endParaRPr lang="en-US" sz="2400" b="1" baseline="30000" dirty="0">
              <a:solidFill>
                <a:srgbClr val="002060"/>
              </a:solidFill>
            </a:endParaRPr>
          </a:p>
          <a:p>
            <a:pPr marL="4763" lvl="2" indent="0">
              <a:spcBef>
                <a:spcPts val="600"/>
              </a:spcBef>
              <a:buSzPct val="70000"/>
              <a:buNone/>
            </a:pPr>
            <a:endParaRPr lang="en-US" sz="2800" b="1" baseline="30000" dirty="0" smtClean="0">
              <a:solidFill>
                <a:srgbClr val="002060"/>
              </a:solidFill>
            </a:endParaRPr>
          </a:p>
          <a:p>
            <a:pPr marL="548640" lvl="2">
              <a:spcBef>
                <a:spcPts val="600"/>
              </a:spcBef>
              <a:buSzPct val="70000"/>
            </a:pPr>
            <a:endParaRPr lang="en-US" sz="2400" b="1" baseline="-25000" dirty="0">
              <a:solidFill>
                <a:srgbClr val="00206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2" descr="C:\Users\dstarbu\AppData\Local\Microsoft\Windows\Temporary Internet Files\Content.IE5\J3B51HZP\MP90043056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937" y="2743200"/>
            <a:ext cx="3659029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371571"/>
              </p:ext>
            </p:extLst>
          </p:nvPr>
        </p:nvGraphicFramePr>
        <p:xfrm>
          <a:off x="1143000" y="3352800"/>
          <a:ext cx="368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76" name="Equation" r:id="rId4" imgW="126720" imgH="177480" progId="Equation.DSMT4">
                  <p:embed/>
                </p:oleObj>
              </mc:Choice>
              <mc:Fallback>
                <p:oleObj name="Equation" r:id="rId4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3352800"/>
                        <a:ext cx="368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334193"/>
              </p:ext>
            </p:extLst>
          </p:nvPr>
        </p:nvGraphicFramePr>
        <p:xfrm>
          <a:off x="1231900" y="5410200"/>
          <a:ext cx="368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77" name="Equation" r:id="rId6" imgW="126720" imgH="177480" progId="Equation.DSMT4">
                  <p:embed/>
                </p:oleObj>
              </mc:Choice>
              <mc:Fallback>
                <p:oleObj name="Equation" r:id="rId6" imgW="126720" imgH="177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5410200"/>
                        <a:ext cx="368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273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HW: Pg. 530/ #39, 40, 43-48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Quick Review – Pg. 539/ #1-10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Polar Coordinates - Pg. 536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08547" name="Picture 3" descr="C:\Users\dstarbu\AppData\Local\Microsoft\Windows\Temporary Internet Files\Content.IE5\RW0QOHD3\MM900046515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200400"/>
            <a:ext cx="5388815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0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305800" cy="51816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SENIORS – FINAL EXAM MONDAY/ TUESDAY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Semester PROJECT DUE AT FINAL – </a:t>
            </a:r>
            <a:r>
              <a:rPr lang="en-US" b="1" u="sng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NO LATE PROJECTS ACCEPTED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Polar Coordinates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Converting between Rectangular Coordinates and Polar Coordinates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539/ #1-30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Polar Graph Symmetry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Pg. 541-542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6.5 – Polar Coordinate Graphs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Rose Curves</a:t>
            </a:r>
          </a:p>
          <a:p>
            <a:pPr lvl="1"/>
            <a:r>
              <a:rPr lang="en-US" b="1" dirty="0" err="1" smtClean="0">
                <a:solidFill>
                  <a:srgbClr val="002060"/>
                </a:solidFill>
              </a:rPr>
              <a:t>Limacon</a:t>
            </a:r>
            <a:r>
              <a:rPr lang="en-US" b="1" dirty="0" smtClean="0">
                <a:solidFill>
                  <a:srgbClr val="002060"/>
                </a:solidFill>
              </a:rPr>
              <a:t> Curves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Spiral of Archimedes</a:t>
            </a:r>
          </a:p>
          <a:p>
            <a:pPr lvl="1"/>
            <a:r>
              <a:rPr lang="en-US" b="1" dirty="0" err="1" smtClean="0">
                <a:solidFill>
                  <a:srgbClr val="002060"/>
                </a:solidFill>
              </a:rPr>
              <a:t>Lemniscate</a:t>
            </a:r>
            <a:r>
              <a:rPr lang="en-US" b="1" dirty="0" smtClean="0">
                <a:solidFill>
                  <a:srgbClr val="002060"/>
                </a:solidFill>
              </a:rPr>
              <a:t> Curves</a:t>
            </a:r>
          </a:p>
          <a:p>
            <a:pPr lvl="1"/>
            <a:endParaRPr lang="en-US" dirty="0"/>
          </a:p>
        </p:txBody>
      </p:sp>
      <p:pic>
        <p:nvPicPr>
          <p:cNvPr id="109571" name="Picture 3" descr="C:\Users\dstarbu\AppData\Local\Microsoft\Windows\Temporary Internet Files\Content.IE5\RW0QOHD3\MC9000235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563" y="3505200"/>
            <a:ext cx="3105701" cy="3102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4" name="Picture 6" descr="C:\Users\dstarbu\AppData\Local\Microsoft\Windows\Temporary Internet Files\Content.IE5\I0MY1XZH\MC90033973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26473"/>
            <a:ext cx="119638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271279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Ellipses and Hyperbolas</a:t>
            </a:r>
          </a:p>
          <a:p>
            <a:pPr lvl="1"/>
            <a:r>
              <a:rPr lang="en-US" sz="3600" b="1" dirty="0" smtClean="0">
                <a:solidFill>
                  <a:srgbClr val="002060"/>
                </a:solidFill>
              </a:rPr>
              <a:t>Pg. 644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111619" name="Picture 3" descr="C:\Users\dstarbu\AppData\Local\Microsoft\Windows\Temporary Internet Files\Content.IE5\RW0QOHD3\MC9000831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073" y="3276600"/>
            <a:ext cx="2986614" cy="295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22520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685800"/>
          </a:xfrm>
        </p:spPr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135888"/>
            <a:ext cx="8229600" cy="5334000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3300"/>
                </a:solidFill>
              </a:rPr>
              <a:t>QUIZ WEDNESDAY, THURSDAY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Q. #4, Pg. 494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Triangle AREA, HERON’S F</a:t>
            </a:r>
            <a:r>
              <a:rPr lang="en-US" sz="2800" b="1" dirty="0" smtClean="0">
                <a:solidFill>
                  <a:srgbClr val="002060"/>
                </a:solidFill>
              </a:rPr>
              <a:t>ormula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Group Problems – Pg. 494-495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Project – ‘You Be the Surveyor’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Due Friday April 5 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C00000"/>
                </a:solidFill>
              </a:rPr>
              <a:t>HW: Pg. 494/ </a:t>
            </a:r>
            <a:r>
              <a:rPr lang="en-US" sz="2800" b="1" dirty="0">
                <a:solidFill>
                  <a:srgbClr val="C00000"/>
                </a:solidFill>
              </a:rPr>
              <a:t>#</a:t>
            </a:r>
            <a:r>
              <a:rPr lang="en-US" sz="2800" b="1" dirty="0" smtClean="0">
                <a:solidFill>
                  <a:srgbClr val="C00000"/>
                </a:solidFill>
              </a:rPr>
              <a:t>1-20, #21-34 – ALL DUE FRIDAY</a:t>
            </a: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1986" name="Picture 2" descr="C:\Users\dstarbu\AppData\Local\Microsoft\Windows\Temporary Internet Files\Content.IE5\2PUEW0UN\MC9002375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18513" y="4572001"/>
            <a:ext cx="3167887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9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3300"/>
                </a:solidFill>
              </a:rPr>
              <a:t>QUIZ WEDNESDAY, THURSDAY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Group Problems – Pg. </a:t>
            </a:r>
            <a:r>
              <a:rPr lang="en-US" sz="2800" b="1" dirty="0" smtClean="0">
                <a:solidFill>
                  <a:srgbClr val="002060"/>
                </a:solidFill>
              </a:rPr>
              <a:t>494-495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Poster completed by 2:25</a:t>
            </a:r>
          </a:p>
          <a:p>
            <a:pPr marL="0" lvl="2" indent="365125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Q</a:t>
            </a:r>
            <a:r>
              <a:rPr lang="en-US" sz="2800" b="1" dirty="0">
                <a:solidFill>
                  <a:srgbClr val="002060"/>
                </a:solidFill>
              </a:rPr>
              <a:t>. #4, Pg. 494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Triangle AREA, HERON’S F</a:t>
            </a:r>
            <a:r>
              <a:rPr lang="en-US" sz="2800" b="1" dirty="0">
                <a:solidFill>
                  <a:srgbClr val="002060"/>
                </a:solidFill>
              </a:rPr>
              <a:t>ormula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Project </a:t>
            </a:r>
            <a:r>
              <a:rPr lang="en-US" sz="2800" b="1" dirty="0">
                <a:solidFill>
                  <a:srgbClr val="002060"/>
                </a:solidFill>
              </a:rPr>
              <a:t>– ‘You Be the Surveyor’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Due Friday April 5 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800" b="1" dirty="0">
                <a:solidFill>
                  <a:srgbClr val="C00000"/>
                </a:solidFill>
              </a:rPr>
              <a:t>HW: Pg. 494/ #1-20, #21-34 – ALL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HW DUE: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Pg. 82/ #11-18,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20-24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	</a:t>
            </a:r>
            <a:endParaRPr lang="en-US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</a:t>
            </a:r>
            <a:r>
              <a:rPr lang="en-US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All graphs on GRAPH paper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CW: Pg. 83/ #29-48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Graphing Calculator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Functions, Domain and Range</a:t>
            </a:r>
          </a:p>
          <a:p>
            <a:pPr lvl="1"/>
            <a:r>
              <a:rPr lang="en-US" sz="2900" b="1" dirty="0" smtClean="0">
                <a:solidFill>
                  <a:srgbClr val="002060"/>
                </a:solidFill>
              </a:rPr>
              <a:t>Interval Notation</a:t>
            </a:r>
          </a:p>
          <a:p>
            <a:pPr lvl="1"/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Solve: -18 &lt; 3x + 9</a:t>
            </a:r>
          </a:p>
          <a:p>
            <a:pPr lvl="1"/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Graph: -.25x</a:t>
            </a:r>
            <a:r>
              <a:rPr lang="en-US" sz="2900" b="1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8 = f(x)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HW: WSHT Simplifying Radicals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C00000"/>
                </a:solidFill>
              </a:rPr>
              <a:t>	</a:t>
            </a:r>
            <a:r>
              <a:rPr lang="en-US" sz="3200" b="1" dirty="0" smtClean="0">
                <a:solidFill>
                  <a:srgbClr val="C00000"/>
                </a:solidFill>
              </a:rPr>
              <a:t>Due </a:t>
            </a:r>
            <a:r>
              <a:rPr lang="en-US" sz="3200" b="1" dirty="0">
                <a:solidFill>
                  <a:srgbClr val="C00000"/>
                </a:solidFill>
              </a:rPr>
              <a:t>Wed./Thurs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112642" name="Picture 2" descr="C:\Users\dstarbu\AppData\Local\Microsoft\Windows\Temporary Internet Files\Content.IE5\OMC3L225\MP90040898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0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17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pic>
        <p:nvPicPr>
          <p:cNvPr id="44034" name="Picture 2" descr="C:\Users\dstarbu\AppData\Local\Microsoft\Windows\Temporary Internet Files\Content.IE5\2PUEW0UN\MC90043924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-1524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2" indent="365125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Quiz Today</a:t>
            </a:r>
          </a:p>
          <a:p>
            <a:pPr marL="0" lvl="2" indent="365125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Q</a:t>
            </a:r>
            <a:r>
              <a:rPr lang="en-US" sz="2800" b="1" dirty="0">
                <a:solidFill>
                  <a:srgbClr val="002060"/>
                </a:solidFill>
              </a:rPr>
              <a:t>. #4, Pg. 494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Triangle AREA, HERON’S F</a:t>
            </a:r>
            <a:r>
              <a:rPr lang="en-US" sz="2800" b="1" dirty="0">
                <a:solidFill>
                  <a:srgbClr val="002060"/>
                </a:solidFill>
              </a:rPr>
              <a:t>ormula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Project – ‘You Be the Surveyor’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 Project Group list due FRIDAY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 </a:t>
            </a:r>
            <a:r>
              <a:rPr lang="en-US" sz="2500" b="1" dirty="0" smtClean="0">
                <a:solidFill>
                  <a:srgbClr val="002060"/>
                </a:solidFill>
              </a:rPr>
              <a:t>Project Due </a:t>
            </a:r>
            <a:r>
              <a:rPr lang="en-US" sz="2500" b="1" dirty="0">
                <a:solidFill>
                  <a:srgbClr val="002060"/>
                </a:solidFill>
              </a:rPr>
              <a:t>Friday April 5 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800" b="1" dirty="0">
                <a:solidFill>
                  <a:srgbClr val="C00000"/>
                </a:solidFill>
              </a:rPr>
              <a:t>HW: Pg. 494/ #1-20, #21-34 – ALL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98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PCX – Per. 2, 7</a:t>
            </a:r>
            <a:endParaRPr lang="en-U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873752"/>
          </a:xfrm>
        </p:spPr>
        <p:txBody>
          <a:bodyPr/>
          <a:lstStyle/>
          <a:p>
            <a:pPr marL="182563" lvl="8" indent="-182563"/>
            <a:r>
              <a:rPr lang="en-US" sz="2800" b="1" dirty="0" smtClean="0">
                <a:solidFill>
                  <a:srgbClr val="FF0000"/>
                </a:solidFill>
              </a:rPr>
              <a:t>HW Due Today: </a:t>
            </a:r>
            <a:r>
              <a:rPr lang="en-US" sz="2800" b="1" dirty="0">
                <a:solidFill>
                  <a:srgbClr val="FF0000"/>
                </a:solidFill>
              </a:rPr>
              <a:t>Pg. 392/ #</a:t>
            </a:r>
            <a:r>
              <a:rPr lang="en-US" sz="2800" b="1" dirty="0" smtClean="0">
                <a:solidFill>
                  <a:srgbClr val="FF0000"/>
                </a:solidFill>
              </a:rPr>
              <a:t>35-70</a:t>
            </a:r>
          </a:p>
          <a:p>
            <a:pPr marL="182563" lvl="8" indent="-182563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Progress Reports – Make Up Work Due MONDAY DECEMBER 17, 3 P.M. </a:t>
            </a:r>
          </a:p>
          <a:p>
            <a:pPr marL="182563" lvl="8" indent="-182563"/>
            <a:r>
              <a:rPr lang="en-US" sz="2800" b="1" u="sng" dirty="0" smtClean="0">
                <a:solidFill>
                  <a:srgbClr val="C00000"/>
                </a:solidFill>
              </a:rPr>
              <a:t>NO EXCEPTIONS!</a:t>
            </a:r>
          </a:p>
          <a:p>
            <a:pPr marL="182563" lvl="8" indent="-182563"/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Concept Map Project Due at Final</a:t>
            </a:r>
          </a:p>
          <a:p>
            <a:pPr marL="231775" lvl="8" indent="-231775">
              <a:buFont typeface="Arial" pitchFamily="34" charset="0"/>
              <a:buChar char="•"/>
            </a:pPr>
            <a:r>
              <a:rPr lang="en-US" sz="2800" b="1" u="sng" dirty="0">
                <a:solidFill>
                  <a:srgbClr val="C00000"/>
                </a:solidFill>
              </a:rPr>
              <a:t>NO LATE PROJECTS ACCEPTED</a:t>
            </a:r>
          </a:p>
          <a:p>
            <a:pPr marL="182563" lvl="8" indent="-182563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Binder and Textbook Checks TODAY</a:t>
            </a:r>
          </a:p>
          <a:p>
            <a:pPr marL="182563" lvl="8" indent="-182563"/>
            <a:r>
              <a:rPr lang="en-US" sz="2800" b="1" dirty="0" err="1" smtClean="0">
                <a:solidFill>
                  <a:schemeClr val="bg2">
                    <a:lumMod val="10000"/>
                  </a:schemeClr>
                </a:solidFill>
              </a:rPr>
              <a:t>WSheet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: Graphs to Equations</a:t>
            </a:r>
          </a:p>
          <a:p>
            <a:pPr marL="182563" lvl="8" indent="-182563"/>
            <a:endParaRPr lang="en-US" sz="2800" b="1" dirty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23554" name="Picture 2" descr="C:\Users\dstarbu\AppData\Local\Microsoft\Windows\Temporary Internet Files\Content.IE5\WTZ3S8M0\MM90004099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181600"/>
            <a:ext cx="1905000" cy="132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1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 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>
                <a:solidFill>
                  <a:srgbClr val="FF0000"/>
                </a:solidFill>
              </a:rPr>
              <a:t>Pg. 356/ #1-38</a:t>
            </a:r>
          </a:p>
          <a:p>
            <a:r>
              <a:rPr lang="en-US" dirty="0" smtClean="0"/>
              <a:t>Complete the </a:t>
            </a:r>
            <a:r>
              <a:rPr lang="en-US" dirty="0"/>
              <a:t>Pg. </a:t>
            </a:r>
            <a:r>
              <a:rPr lang="en-US" dirty="0" smtClean="0"/>
              <a:t>356/  QUICK REVIEW and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Q. #33, 34 with your group.</a:t>
            </a:r>
          </a:p>
          <a:p>
            <a:r>
              <a:rPr lang="en-US" b="1" dirty="0" smtClean="0"/>
              <a:t>Trig Ratios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6386" name="Picture 2" descr="C:\Users\dstarbu\AppData\Local\Microsoft\Windows\Temporary Internet Files\Content.IE5\AW7P62RF\MC9000196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43" y="4166030"/>
            <a:ext cx="2894018" cy="249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dstarbu\AppData\Local\Microsoft\Windows\Temporary Internet Files\Content.IE5\AW7P62RF\MC9000196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901" y="3429000"/>
            <a:ext cx="3747741" cy="323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dstarbu\AppData\Local\Microsoft\Windows\Temporary Internet Files\Content.IE5\AW7P62RF\MC9002962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876800"/>
            <a:ext cx="2166796" cy="194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1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Copy the CLASS OBJECTIVE in the CW Section of your 3-ring binder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find the </a:t>
            </a:r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6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-TRIG Ratios for EQULATERAL and ISOSCELES Triangles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 Due Today: </a:t>
            </a:r>
            <a:r>
              <a:rPr lang="en-US" b="1" dirty="0">
                <a:solidFill>
                  <a:srgbClr val="FF0000"/>
                </a:solidFill>
              </a:rPr>
              <a:t>Pg. 357/#39-43, 45, 47-49, </a:t>
            </a:r>
            <a:r>
              <a:rPr lang="en-US" b="1" dirty="0" smtClean="0">
                <a:solidFill>
                  <a:srgbClr val="FF0000"/>
                </a:solidFill>
              </a:rPr>
              <a:t>53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Complete the Quick Review: Pg. 366 with your group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Finding Trig Ratios using Equilateral and Isosceles Triangles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366/ #1-24</a:t>
            </a:r>
          </a:p>
          <a:p>
            <a:pPr marL="0" indent="0">
              <a:buNone/>
            </a:pP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6387" name="Picture 3" descr="C:\Users\dstarbu\AppData\Local\Microsoft\Windows\Temporary Internet Files\Content.IE5\CMI2UCKP\MC9002372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67" y="4648200"/>
            <a:ext cx="219472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3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All make-up work due </a:t>
            </a:r>
            <a:r>
              <a:rPr lang="en-US" b="1" dirty="0" smtClean="0">
                <a:solidFill>
                  <a:srgbClr val="C00000"/>
                </a:solidFill>
              </a:rPr>
              <a:t>TODAY, </a:t>
            </a:r>
            <a:r>
              <a:rPr lang="en-US" b="1" dirty="0">
                <a:solidFill>
                  <a:srgbClr val="C00000"/>
                </a:solidFill>
              </a:rPr>
              <a:t>4:30 P.M. – NO EXCEPTIONS. 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dstarbu\AppData\Local\Microsoft\Windows\Temporary Internet Files\Content.IE5\PGPRM0DQ\MP90044913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035" y="3952568"/>
            <a:ext cx="3023165" cy="293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 Due Today: Pg. 357/#39-43, 45, 47-49, 53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366/ #1-24</a:t>
            </a:r>
          </a:p>
          <a:p>
            <a:r>
              <a:rPr lang="en-US" dirty="0" smtClean="0"/>
              <a:t>On the back of your TRIANGLE paper, Construct an ISOSCELES RIGHT TRIANGLE</a:t>
            </a:r>
          </a:p>
          <a:p>
            <a:r>
              <a:rPr lang="en-US" dirty="0" smtClean="0"/>
              <a:t>Measure the two BASE angles…are they CONGRUENT?</a:t>
            </a:r>
          </a:p>
          <a:p>
            <a:r>
              <a:rPr lang="en-US" dirty="0" smtClean="0"/>
              <a:t>Find the 6-Trig Function RATIOS for the BASE ANGLES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3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7467600" cy="4873752"/>
          </a:xfrm>
        </p:spPr>
        <p:txBody>
          <a:bodyPr/>
          <a:lstStyle/>
          <a:p>
            <a:r>
              <a:rPr lang="en-US" dirty="0" smtClean="0"/>
              <a:t>Construct a RIGHT TRIANGLE with a SIN     =</a:t>
            </a:r>
          </a:p>
          <a:p>
            <a:endParaRPr lang="en-US" dirty="0"/>
          </a:p>
          <a:p>
            <a:r>
              <a:rPr lang="en-US" dirty="0" smtClean="0"/>
              <a:t>Find the other 5 TRIG RATIOS for the triangle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143207"/>
              </p:ext>
            </p:extLst>
          </p:nvPr>
        </p:nvGraphicFramePr>
        <p:xfrm>
          <a:off x="7510616" y="1295400"/>
          <a:ext cx="642784" cy="1107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65" name="Equation" r:id="rId3" imgW="228600" imgH="393480" progId="Equation.DSMT4">
                  <p:embed/>
                </p:oleObj>
              </mc:Choice>
              <mc:Fallback>
                <p:oleObj name="Equation" r:id="rId3" imgW="228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7510616" y="1295400"/>
                        <a:ext cx="642784" cy="1107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1" name="Picture 3" descr="C:\Users\dstarbu\AppData\Local\Microsoft\Windows\Temporary Internet Files\Content.IE5\CMI2UCKP\MP90038487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30949"/>
            <a:ext cx="3886200" cy="372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197101"/>
              </p:ext>
            </p:extLst>
          </p:nvPr>
        </p:nvGraphicFramePr>
        <p:xfrm>
          <a:off x="7010400" y="1600200"/>
          <a:ext cx="315686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66" name="Equation" r:id="rId5" imgW="126720" imgH="177480" progId="Equation.DSMT4">
                  <p:embed/>
                </p:oleObj>
              </mc:Choice>
              <mc:Fallback>
                <p:oleObj name="Equation" r:id="rId5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10400" y="1600200"/>
                        <a:ext cx="315686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013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X – Per.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 TODAY: Pg</a:t>
            </a:r>
            <a:r>
              <a:rPr lang="en-US" b="1" dirty="0">
                <a:solidFill>
                  <a:srgbClr val="FF0000"/>
                </a:solidFill>
              </a:rPr>
              <a:t>. 366/ #1-24</a:t>
            </a:r>
          </a:p>
          <a:p>
            <a:r>
              <a:rPr lang="en-US" dirty="0" smtClean="0"/>
              <a:t>With your calculator, Complete Pg. 367/ #29-40</a:t>
            </a:r>
            <a:endParaRPr lang="en-US" dirty="0"/>
          </a:p>
        </p:txBody>
      </p:sp>
      <p:pic>
        <p:nvPicPr>
          <p:cNvPr id="19460" name="Picture 4" descr="C:\Users\dstarbu\AppData\Local\Microsoft\Windows\Temporary Internet Files\Content.IE5\CMI2UCKP\MC90004821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753411"/>
            <a:ext cx="5284105" cy="280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90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85157"/>
            <a:ext cx="8610600" cy="5715000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 smtClean="0"/>
              <a:t>Given the RIGHT TRIANGLE </a:t>
            </a:r>
            <a:r>
              <a:rPr lang="en-US" sz="7200" b="1" dirty="0" smtClean="0">
                <a:latin typeface="Symbol" pitchFamily="18" charset="2"/>
              </a:rPr>
              <a:t>D</a:t>
            </a:r>
            <a:r>
              <a:rPr lang="en-US" sz="7200" b="1" dirty="0" smtClean="0"/>
              <a:t>ABC </a:t>
            </a:r>
            <a:r>
              <a:rPr lang="en-US" sz="7200" dirty="0" smtClean="0"/>
              <a:t>with SIN B =</a:t>
            </a:r>
            <a:endParaRPr lang="en-US" sz="7200" dirty="0"/>
          </a:p>
          <a:p>
            <a:pPr marL="0" indent="0">
              <a:buNone/>
            </a:pPr>
            <a:r>
              <a:rPr lang="en-US" sz="7200" dirty="0" smtClean="0"/>
              <a:t>		    A</a:t>
            </a:r>
          </a:p>
          <a:p>
            <a:pPr marL="0" indent="0">
              <a:buNone/>
            </a:pPr>
            <a:endParaRPr lang="en-US" sz="7200" dirty="0"/>
          </a:p>
          <a:p>
            <a:pPr marL="0" indent="0">
              <a:buNone/>
            </a:pPr>
            <a:endParaRPr lang="en-US" sz="7200" dirty="0" smtClean="0"/>
          </a:p>
          <a:p>
            <a:pPr marL="0" indent="0">
              <a:buNone/>
            </a:pPr>
            <a:endParaRPr lang="en-US" sz="7200" dirty="0"/>
          </a:p>
          <a:p>
            <a:pPr marL="0" indent="0">
              <a:buNone/>
            </a:pPr>
            <a:endParaRPr lang="en-US" sz="7200" dirty="0" smtClean="0"/>
          </a:p>
          <a:p>
            <a:pPr marL="0" indent="0">
              <a:buNone/>
            </a:pPr>
            <a:r>
              <a:rPr lang="en-US" sz="7200" dirty="0"/>
              <a:t>	</a:t>
            </a:r>
            <a:r>
              <a:rPr lang="en-US" sz="7200" dirty="0" smtClean="0"/>
              <a:t>	</a:t>
            </a:r>
          </a:p>
          <a:p>
            <a:pPr marL="0" indent="0">
              <a:buNone/>
            </a:pPr>
            <a:r>
              <a:rPr lang="en-US" sz="7200" dirty="0" smtClean="0"/>
              <a:t>		</a:t>
            </a:r>
          </a:p>
          <a:p>
            <a:pPr marL="0" indent="0">
              <a:buNone/>
            </a:pPr>
            <a:endParaRPr lang="en-US" sz="7200" dirty="0" smtClean="0"/>
          </a:p>
          <a:p>
            <a:pPr marL="0" indent="0">
              <a:buNone/>
            </a:pPr>
            <a:r>
              <a:rPr lang="en-US" sz="7200" dirty="0" smtClean="0"/>
              <a:t>                                 C					    B</a:t>
            </a:r>
          </a:p>
          <a:p>
            <a:pPr marL="0" indent="0">
              <a:buNone/>
            </a:pPr>
            <a:r>
              <a:rPr lang="en-US" sz="8600" b="1" dirty="0" smtClean="0"/>
              <a:t>Find:</a:t>
            </a:r>
          </a:p>
          <a:p>
            <a:pPr marL="0" indent="0">
              <a:buNone/>
            </a:pPr>
            <a:r>
              <a:rPr lang="en-US" sz="8600" dirty="0" smtClean="0"/>
              <a:t>COS B, TAN B, CSC B, SEC B and COT B </a:t>
            </a:r>
          </a:p>
          <a:p>
            <a:pPr marL="0" indent="0">
              <a:buNone/>
            </a:pPr>
            <a:r>
              <a:rPr lang="en-US" sz="8600" dirty="0" smtClean="0"/>
              <a:t>SIN A, COS A, TAN A, CSC A, SEC A and COT A</a:t>
            </a:r>
          </a:p>
          <a:p>
            <a:pPr marL="0" indent="0">
              <a:buNone/>
            </a:pPr>
            <a:r>
              <a:rPr lang="en-US" sz="8600" b="1" dirty="0" smtClean="0"/>
              <a:t>Find:     </a:t>
            </a:r>
            <a:r>
              <a:rPr lang="en-US" sz="8600" dirty="0" smtClean="0"/>
              <a:t>A using INVERSE TRIG</a:t>
            </a:r>
          </a:p>
          <a:p>
            <a:pPr marL="0" indent="0">
              <a:buNone/>
            </a:pPr>
            <a:r>
              <a:rPr lang="en-US" sz="8600" dirty="0" smtClean="0"/>
              <a:t> </a:t>
            </a:r>
          </a:p>
          <a:p>
            <a:pPr marL="0" indent="0">
              <a:buNone/>
            </a:pPr>
            <a:r>
              <a:rPr lang="en-US" sz="11200" b="1" dirty="0" smtClean="0">
                <a:solidFill>
                  <a:srgbClr val="FF0000"/>
                </a:solidFill>
              </a:rPr>
              <a:t>HW: Pg. 367/ #41-58, 61, 62</a:t>
            </a:r>
          </a:p>
          <a:p>
            <a:pPr marL="0" indent="0">
              <a:buNone/>
            </a:pPr>
            <a:r>
              <a:rPr lang="en-US" sz="11200" b="1" dirty="0" smtClean="0">
                <a:solidFill>
                  <a:srgbClr val="003300"/>
                </a:solidFill>
              </a:rPr>
              <a:t>EXIT: Arc Measure, Angle Conversions</a:t>
            </a:r>
            <a:endParaRPr lang="en-US" sz="11200" b="1" dirty="0">
              <a:solidFill>
                <a:srgbClr val="003300"/>
              </a:solidFill>
            </a:endParaRPr>
          </a:p>
        </p:txBody>
      </p:sp>
      <p:sp>
        <p:nvSpPr>
          <p:cNvPr id="4" name="Right Triangle 3"/>
          <p:cNvSpPr/>
          <p:nvPr/>
        </p:nvSpPr>
        <p:spPr>
          <a:xfrm>
            <a:off x="2509157" y="1447800"/>
            <a:ext cx="4190999" cy="2286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14600" y="35814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74689"/>
              </p:ext>
            </p:extLst>
          </p:nvPr>
        </p:nvGraphicFramePr>
        <p:xfrm>
          <a:off x="5867400" y="670832"/>
          <a:ext cx="4572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3" name="Equation" r:id="rId3" imgW="203040" imgH="393480" progId="Equation.DSMT4">
                  <p:embed/>
                </p:oleObj>
              </mc:Choice>
              <mc:Fallback>
                <p:oleObj name="Equation" r:id="rId3" imgW="20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5867400" y="670832"/>
                        <a:ext cx="457200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524311"/>
              </p:ext>
            </p:extLst>
          </p:nvPr>
        </p:nvGraphicFramePr>
        <p:xfrm>
          <a:off x="914400" y="5029200"/>
          <a:ext cx="533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4" name="Equation" r:id="rId4" imgW="164880" imgH="139680" progId="Equation.DSMT4">
                  <p:embed/>
                </p:oleObj>
              </mc:Choice>
              <mc:Fallback>
                <p:oleObj name="Equation" r:id="rId4" imgW="1648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5029200"/>
                        <a:ext cx="533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844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828800" y="4038600"/>
            <a:ext cx="5029200" cy="2590800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001000" cy="5410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FF0000"/>
                </a:solidFill>
              </a:rPr>
              <a:t>HW </a:t>
            </a:r>
            <a:r>
              <a:rPr lang="en-US" sz="3000" b="1" dirty="0" smtClean="0">
                <a:solidFill>
                  <a:srgbClr val="FF0000"/>
                </a:solidFill>
              </a:rPr>
              <a:t>DUE: </a:t>
            </a:r>
            <a:r>
              <a:rPr lang="en-US" sz="3200" b="1" dirty="0">
                <a:solidFill>
                  <a:srgbClr val="FF0000"/>
                </a:solidFill>
              </a:rPr>
              <a:t>Pg. 367/ #41-58, 61, 62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Copy the CLASS OBJECTIVE in the CW Section of your binder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Solving Triangles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Using TRIG, Find all SIDE LENGTHS and ANGLE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MEASURES for the triangle if SIN     = </a:t>
            </a:r>
            <a:endParaRPr lang="en-US" dirty="0" smtClean="0">
              <a:latin typeface="Euclid Symbol" pitchFamily="18" charset="2"/>
            </a:endParaRPr>
          </a:p>
          <a:p>
            <a:pPr marL="0" indent="0">
              <a:buNone/>
            </a:pPr>
            <a:endParaRPr lang="en-US" dirty="0">
              <a:latin typeface="Euclid Symbol" pitchFamily="18" charset="2"/>
            </a:endParaRPr>
          </a:p>
          <a:p>
            <a:pPr marL="0" indent="0">
              <a:buNone/>
            </a:pPr>
            <a:endParaRPr lang="en-US" dirty="0" smtClean="0">
              <a:latin typeface="Euclid Symbol" pitchFamily="18" charset="2"/>
            </a:endParaRPr>
          </a:p>
          <a:p>
            <a:pPr marL="0" indent="0">
              <a:buNone/>
            </a:pPr>
            <a:r>
              <a:rPr lang="en-US" dirty="0" smtClean="0">
                <a:latin typeface="Euclid Symbol" pitchFamily="18" charset="2"/>
              </a:rPr>
              <a:t>					    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     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     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	a</a:t>
            </a:r>
            <a:endParaRPr lang="en-US" sz="3600" b="1" dirty="0">
              <a:solidFill>
                <a:schemeClr val="tx2">
                  <a:lumMod val="75000"/>
                </a:schemeClr>
              </a:solidFill>
              <a:latin typeface="Euclid Symbol" pitchFamily="18" charset="2"/>
            </a:endParaRPr>
          </a:p>
          <a:p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329422"/>
              </p:ext>
            </p:extLst>
          </p:nvPr>
        </p:nvGraphicFramePr>
        <p:xfrm>
          <a:off x="1863213" y="4254500"/>
          <a:ext cx="444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981" name="Equation" r:id="rId3" imgW="126720" imgH="177480" progId="Equation.DSMT4">
                  <p:embed/>
                </p:oleObj>
              </mc:Choice>
              <mc:Fallback>
                <p:oleObj name="Equation" r:id="rId3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3213" y="4254500"/>
                        <a:ext cx="4445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509747"/>
              </p:ext>
            </p:extLst>
          </p:nvPr>
        </p:nvGraphicFramePr>
        <p:xfrm>
          <a:off x="5105400" y="3384550"/>
          <a:ext cx="40832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982" name="Equation" r:id="rId5" imgW="126720" imgH="177480" progId="Equation.DSMT4">
                  <p:embed/>
                </p:oleObj>
              </mc:Choice>
              <mc:Fallback>
                <p:oleObj name="Equation" r:id="rId5" imgW="126720" imgH="177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384550"/>
                        <a:ext cx="40832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587166"/>
              </p:ext>
            </p:extLst>
          </p:nvPr>
        </p:nvGraphicFramePr>
        <p:xfrm>
          <a:off x="5638800" y="3178175"/>
          <a:ext cx="7493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983" name="Equation" r:id="rId7" imgW="203040" imgH="393480" progId="Equation.DSMT4">
                  <p:embed/>
                </p:oleObj>
              </mc:Choice>
              <mc:Fallback>
                <p:oleObj name="Equation" r:id="rId7" imgW="20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178175"/>
                        <a:ext cx="749300" cy="93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828800" y="6400800"/>
            <a:ext cx="2286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6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9445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6204" y="1371600"/>
            <a:ext cx="8492996" cy="5486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Binder: </a:t>
            </a:r>
          </a:p>
          <a:p>
            <a:pPr marL="0" indent="0">
              <a:buNone/>
            </a:pPr>
            <a:r>
              <a:rPr lang="en-US" sz="2800" b="1" i="1" dirty="0">
                <a:latin typeface="Aharoni" pitchFamily="2" charset="-79"/>
                <a:cs typeface="Aharoni" pitchFamily="2" charset="-79"/>
              </a:rPr>
              <a:t>Students will </a:t>
            </a:r>
            <a:r>
              <a:rPr lang="en-US" sz="2800" b="1" i="1" dirty="0" smtClean="0">
                <a:latin typeface="Aharoni" pitchFamily="2" charset="-79"/>
                <a:cs typeface="Aharoni" pitchFamily="2" charset="-79"/>
              </a:rPr>
              <a:t>verify equations as functions and define </a:t>
            </a:r>
            <a:r>
              <a:rPr lang="en-US" sz="2800" b="1" i="1" dirty="0">
                <a:latin typeface="Aharoni" pitchFamily="2" charset="-79"/>
                <a:cs typeface="Aharoni" pitchFamily="2" charset="-79"/>
              </a:rPr>
              <a:t>the DOMAIN and the RANGE for the functions. 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sz="2800" b="1" dirty="0" smtClean="0">
                <a:solidFill>
                  <a:srgbClr val="0070C0"/>
                </a:solidFill>
                <a:cs typeface="Aharoni" pitchFamily="2" charset="-79"/>
              </a:rPr>
              <a:t>CW: Pg. 83/ #33-38; Pg. 102/#1-8</a:t>
            </a:r>
          </a:p>
          <a:p>
            <a:r>
              <a:rPr lang="en-US" sz="2800" b="1" dirty="0" smtClean="0">
                <a:solidFill>
                  <a:srgbClr val="0070C0"/>
                </a:solidFill>
                <a:cs typeface="Aharoni" pitchFamily="2" charset="-79"/>
              </a:rPr>
              <a:t>WS: Functions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WSHT Simplifying Radicals Due Friday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Parent Functions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Domain,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b="1" i="1" dirty="0" smtClean="0"/>
          </a:p>
          <a:p>
            <a:pPr marL="0" indent="0" algn="ctr">
              <a:buNone/>
            </a:pPr>
            <a:endParaRPr lang="en-US" sz="4000" b="1" i="1" dirty="0"/>
          </a:p>
          <a:p>
            <a:pPr marL="0" indent="0" algn="ctr">
              <a:buNone/>
            </a:pPr>
            <a:endParaRPr lang="en-US" sz="4000" b="1" i="1" dirty="0" smtClean="0"/>
          </a:p>
          <a:p>
            <a:pPr marL="0" indent="0" algn="ctr">
              <a:buNone/>
            </a:pPr>
            <a:endParaRPr lang="en-US" sz="4000" b="1" i="1" dirty="0"/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14690" name="Picture 2" descr="C:\Users\dstarbu\AppData\Local\Microsoft\Windows\Temporary Internet Files\Content.IE5\G8ERFW2T\MM90021352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465975"/>
            <a:ext cx="908473" cy="127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7" name="Picture 5" descr="C:\Users\dstarbu\AppData\Local\Microsoft\Windows\Temporary Internet Files\Content.IE5\WDNUO2VQ\MC90036381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418" y="5465975"/>
            <a:ext cx="2769727" cy="12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dstarbu\AppData\Local\Microsoft\Windows\Temporary Internet Files\Content.IE5\PGPRM0DQ\MC900296185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0096">
            <a:off x="6705600" y="588544"/>
            <a:ext cx="2193765" cy="637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0358" y="1600200"/>
            <a:ext cx="6705600" cy="4873752"/>
          </a:xfrm>
        </p:spPr>
        <p:txBody>
          <a:bodyPr/>
          <a:lstStyle/>
          <a:p>
            <a:r>
              <a:rPr lang="en-US" dirty="0" smtClean="0"/>
              <a:t>A monkey sees a coconut in a tree. He is looking at the coconut at an angle of 54</a:t>
            </a:r>
            <a:r>
              <a:rPr lang="en-US" baseline="30000" dirty="0" smtClean="0"/>
              <a:t>0</a:t>
            </a:r>
            <a:r>
              <a:rPr lang="en-US" dirty="0" smtClean="0"/>
              <a:t>, and he is standing 32 ft. from the tree. </a:t>
            </a:r>
            <a:endParaRPr lang="en-US" dirty="0"/>
          </a:p>
          <a:p>
            <a:r>
              <a:rPr lang="en-US" dirty="0" smtClean="0"/>
              <a:t>How high up is the coconut?</a:t>
            </a:r>
          </a:p>
          <a:p>
            <a:pPr marL="0" indent="0">
              <a:buNone/>
            </a:pPr>
            <a:r>
              <a:rPr lang="en-US" dirty="0" smtClean="0"/>
              <a:t>1.	Draw a sketch of the situation, </a:t>
            </a:r>
          </a:p>
          <a:p>
            <a:pPr marL="0" indent="0">
              <a:buNone/>
            </a:pPr>
            <a:r>
              <a:rPr lang="en-US" dirty="0" smtClean="0"/>
              <a:t>      	labeling the given information.</a:t>
            </a:r>
          </a:p>
          <a:p>
            <a:pPr marL="0" indent="0">
              <a:buNone/>
            </a:pPr>
            <a:r>
              <a:rPr lang="en-US" dirty="0" smtClean="0"/>
              <a:t>2.	Find the height of the tree,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showing all work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9460" name="Picture 4" descr="C:\Users\dstarbu\AppData\Local\Microsoft\Windows\Temporary Internet Files\Content.IE5\IZBTUQPK\MM90004092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" y="4755248"/>
            <a:ext cx="1590675" cy="205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:\Users\dstarbu\AppData\Local\Microsoft\Windows\Temporary Internet Files\Content.IE5\674N5YB1\MM900046635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238750"/>
            <a:ext cx="2566358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dstarbu\AppData\Local\Microsoft\Windows\Temporary Internet Files\Content.IE5\674N5YB1\MM900046635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82" y="2743200"/>
            <a:ext cx="4760141" cy="406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28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7467600" cy="8382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914400"/>
            <a:ext cx="74676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Copy the CLASS OBJECTIVE in the CW Section of your 3-ring binder</a:t>
            </a:r>
          </a:p>
          <a:p>
            <a:r>
              <a:rPr lang="en-US" dirty="0" smtClean="0"/>
              <a:t>Draw a sketch of the problem and solve for the missing values:</a:t>
            </a:r>
          </a:p>
          <a:p>
            <a:pPr marL="457200" indent="-457200">
              <a:buAutoNum type="arabicPeriod"/>
            </a:pPr>
            <a:r>
              <a:rPr lang="en-US" dirty="0" smtClean="0"/>
              <a:t>Mr. Banks is flying his kite. The kite is 60 feet in the air and he can see it at an angle of 66</a:t>
            </a:r>
            <a:r>
              <a:rPr lang="en-US" baseline="30000" dirty="0" smtClean="0"/>
              <a:t>0</a:t>
            </a:r>
            <a:r>
              <a:rPr lang="en-US" dirty="0" smtClean="0"/>
              <a:t>. How long is the string on the kite?</a:t>
            </a:r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Mr. Banks has his kite stuck in a tree. He can see the kite at an angle of 40</a:t>
            </a:r>
            <a:r>
              <a:rPr lang="en-US" baseline="30000" dirty="0" smtClean="0"/>
              <a:t>0</a:t>
            </a:r>
            <a:r>
              <a:rPr lang="en-US" dirty="0"/>
              <a:t> </a:t>
            </a:r>
            <a:r>
              <a:rPr lang="en-US" dirty="0" smtClean="0"/>
              <a:t>when he is 18 feet from the base of the tree. How high in the tree is the kite stranded?</a:t>
            </a:r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A 20 ft. ladder is against the wall, with the base of the ladder 2.5 feet from the wall. What is the angle formed with the ladder against the wall?</a:t>
            </a:r>
            <a:endParaRPr lang="en-US" dirty="0"/>
          </a:p>
        </p:txBody>
      </p:sp>
      <p:pic>
        <p:nvPicPr>
          <p:cNvPr id="20482" name="Picture 2" descr="C:\Users\dstarbu\AppData\Local\Microsoft\Windows\Temporary Internet Files\Content.IE5\CMI2UCKP\MM90023649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94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848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br>
              <a:rPr lang="en-US" dirty="0" smtClean="0"/>
            </a:br>
            <a:r>
              <a:rPr lang="en-US" b="1" dirty="0">
                <a:solidFill>
                  <a:srgbClr val="FF0000"/>
                </a:solidFill>
              </a:rPr>
              <a:t>HW: Pg. 381/ #1-12, 21-36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95400"/>
            <a:ext cx="853440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sz="3000" b="1" dirty="0" smtClean="0">
                <a:solidFill>
                  <a:srgbClr val="003300"/>
                </a:solidFill>
              </a:rPr>
              <a:t>EXIT Quiz</a:t>
            </a:r>
          </a:p>
          <a:p>
            <a:endParaRPr lang="en-US" dirty="0"/>
          </a:p>
          <a:p>
            <a:r>
              <a:rPr lang="en-US" sz="2600" b="1" dirty="0" smtClean="0"/>
              <a:t>Find the REFERENCE Angle </a:t>
            </a:r>
          </a:p>
          <a:p>
            <a:r>
              <a:rPr lang="en-US" sz="2600" b="1" dirty="0" smtClean="0"/>
              <a:t>for each: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1.	410</a:t>
            </a:r>
            <a:r>
              <a:rPr lang="en-US" baseline="30000" dirty="0" smtClean="0"/>
              <a:t>0</a:t>
            </a:r>
            <a:r>
              <a:rPr lang="en-US" dirty="0" smtClean="0"/>
              <a:t>	</a:t>
            </a:r>
          </a:p>
          <a:p>
            <a:endParaRPr lang="en-US" dirty="0" smtClean="0"/>
          </a:p>
          <a:p>
            <a:r>
              <a:rPr lang="en-US" dirty="0" smtClean="0"/>
              <a:t>2.	540</a:t>
            </a:r>
            <a:r>
              <a:rPr lang="en-US" baseline="30000" dirty="0" smtClean="0"/>
              <a:t>0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endParaRPr lang="en-US" baseline="30000" dirty="0" smtClean="0"/>
          </a:p>
          <a:p>
            <a:r>
              <a:rPr lang="en-US" dirty="0" smtClean="0"/>
              <a:t>3.	-420</a:t>
            </a:r>
            <a:r>
              <a:rPr lang="en-US" baseline="30000" dirty="0" smtClean="0"/>
              <a:t>0	</a:t>
            </a:r>
            <a:endParaRPr lang="en-US" dirty="0" smtClean="0"/>
          </a:p>
          <a:p>
            <a:endParaRPr lang="en-US" baseline="30000" dirty="0"/>
          </a:p>
          <a:p>
            <a:endParaRPr lang="en-US" baseline="30000" dirty="0" smtClean="0"/>
          </a:p>
          <a:p>
            <a:r>
              <a:rPr lang="en-US" dirty="0" smtClean="0"/>
              <a:t>Mr. Nibs, the cat,  is stuck in a tree 18 feet above the ground.  Stella is 24 feet from the base of the tree. At what angle does  Stella  see Mr. Nibs?</a:t>
            </a:r>
          </a:p>
          <a:p>
            <a:pPr marL="0" indent="0">
              <a:buNone/>
            </a:pPr>
            <a:r>
              <a:rPr lang="en-US" dirty="0" smtClean="0"/>
              <a:t>4. Draw the triangle for the situation  and find    . </a:t>
            </a:r>
            <a:r>
              <a:rPr lang="en-US" baseline="30000" dirty="0" smtClean="0"/>
              <a:t>	</a:t>
            </a:r>
            <a:endParaRPr lang="en-US" baseline="30000" dirty="0"/>
          </a:p>
        </p:txBody>
      </p:sp>
      <p:pic>
        <p:nvPicPr>
          <p:cNvPr id="20484" name="Picture 4" descr="C:\Users\dstarbu\AppData\Local\Microsoft\Windows\Temporary Internet Files\Content.IE5\7LT6WO9R\MC90032646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466" y="76200"/>
            <a:ext cx="1163534" cy="93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dstarbu\AppData\Local\Microsoft\Windows\Temporary Internet Files\Content.IE5\IZBTUQPK\MC90036552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799" y="545142"/>
            <a:ext cx="3574783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864013"/>
              </p:ext>
            </p:extLst>
          </p:nvPr>
        </p:nvGraphicFramePr>
        <p:xfrm>
          <a:off x="6324600" y="5994400"/>
          <a:ext cx="37854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51" name="Equation" r:id="rId5" imgW="126720" imgH="177480" progId="Equation.DSMT4">
                  <p:embed/>
                </p:oleObj>
              </mc:Choice>
              <mc:Fallback>
                <p:oleObj name="Equation" r:id="rId5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24600" y="5994400"/>
                        <a:ext cx="37854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91" name="Picture 11" descr="C:\Users\dstarbu\AppData\Local\Microsoft\Windows\Temporary Internet Files\Content.IE5\AW7P62RF\MC900410779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000" y="3458423"/>
            <a:ext cx="1322561" cy="172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27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 DUE: Pg. 381/ #1-12, </a:t>
            </a:r>
            <a:r>
              <a:rPr lang="en-US" b="1" dirty="0" smtClean="0">
                <a:solidFill>
                  <a:srgbClr val="FF0000"/>
                </a:solidFill>
              </a:rPr>
              <a:t>21-36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381/ #55-60, </a:t>
            </a:r>
            <a:r>
              <a:rPr lang="en-US" b="1" dirty="0" smtClean="0">
                <a:solidFill>
                  <a:srgbClr val="FF0000"/>
                </a:solidFill>
              </a:rPr>
              <a:t>62-66 Due MONDAY Nov. 26</a:t>
            </a:r>
          </a:p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In Class: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WSheet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‘Did You Hear About…”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1506" name="Picture 2" descr="C:\Users\dstarbu\AppData\Local\Microsoft\Windows\Temporary Internet Files\Content.IE5\IZBTUQPK\MC90015171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99" y="3505200"/>
            <a:ext cx="3384791" cy="264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5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077200" cy="517855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381/ #1-12, 21-36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With your group, complete Pg. 381/ #37-48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HW: Pg. 381/ #55-60, 62-66</a:t>
            </a:r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1506" name="Picture 2" descr="C:\Users\dstarbu\AppData\Local\Microsoft\Windows\Temporary Internet Files\Content.IE5\674N5YB1\MC9102210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62844"/>
            <a:ext cx="3810000" cy="253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87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381/ #55-60, </a:t>
            </a:r>
            <a:r>
              <a:rPr lang="en-US" b="1" dirty="0" smtClean="0">
                <a:solidFill>
                  <a:srgbClr val="FF0000"/>
                </a:solidFill>
              </a:rPr>
              <a:t>62-66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Make-Up work, test corrections due TODAY, 3:00 pm.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You need: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paper, pencil, calculator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 smtClean="0"/>
              <a:t>With your group, complete the TRIG table on your YELLOW page notes. Refer to the UNIT CIRCLE on pg. 380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Graph on </a:t>
            </a:r>
            <a:r>
              <a:rPr lang="en-US" b="1" u="sng" dirty="0" smtClean="0">
                <a:solidFill>
                  <a:srgbClr val="FF0000"/>
                </a:solidFill>
              </a:rPr>
              <a:t>Graph Paper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SIN x + 3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COS (x – 3)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SIN (3x)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COS (x/3)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1507" name="Picture 3" descr="C:\Users\dstarbu\AppData\Local\Microsoft\Windows\Temporary Internet Files\Content.IE5\CMI2UCKP\MC9002339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450727"/>
            <a:ext cx="2559113" cy="203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5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C:\Users\dstarbu\AppData\Local\Microsoft\Windows\Temporary Internet Files\Content.IE5\CMI2UCKP\MC90043840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16" y="114228"/>
            <a:ext cx="8444884" cy="633768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Per,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7618863" cy="5257800"/>
          </a:xfrm>
        </p:spPr>
        <p:txBody>
          <a:bodyPr/>
          <a:lstStyle/>
          <a:p>
            <a:r>
              <a:rPr lang="en-US" b="1" dirty="0" smtClean="0"/>
              <a:t>With </a:t>
            </a:r>
            <a:r>
              <a:rPr lang="en-US" b="1" dirty="0"/>
              <a:t>your group, complete the TRIG table on your YELLOW page notes. Refer to the UNIT CIRCLE on pg. 380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DUE: Graph on </a:t>
            </a:r>
            <a:r>
              <a:rPr lang="en-US" b="1" u="sng" dirty="0">
                <a:solidFill>
                  <a:srgbClr val="C00000"/>
                </a:solidFill>
              </a:rPr>
              <a:t>Graph Paper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SIN x + 3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COS (x – 3)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SIN (3x)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COS (x/3)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You </a:t>
            </a:r>
            <a:r>
              <a:rPr lang="en-US" b="1" dirty="0">
                <a:solidFill>
                  <a:srgbClr val="002060"/>
                </a:solidFill>
              </a:rPr>
              <a:t>need: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SIN X and COS X Graphs, pencil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calculator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FF0000"/>
                </a:solidFill>
              </a:rPr>
              <a:t>HW: Pg. 393/ #1-22</a:t>
            </a:r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9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8229600" cy="5483352"/>
          </a:xfrm>
        </p:spPr>
        <p:txBody>
          <a:bodyPr>
            <a:normAutofit fontScale="92500" lnSpcReduction="1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600" b="1" dirty="0" smtClean="0">
                <a:solidFill>
                  <a:srgbClr val="FF0000"/>
                </a:solidFill>
              </a:rPr>
              <a:t>HW DUE : </a:t>
            </a:r>
            <a:r>
              <a:rPr lang="en-US" sz="2600" b="1" dirty="0">
                <a:solidFill>
                  <a:srgbClr val="FF0000"/>
                </a:solidFill>
              </a:rPr>
              <a:t>Pg. 393/ #1-22</a:t>
            </a:r>
          </a:p>
          <a:p>
            <a:r>
              <a:rPr lang="en-US" b="1" dirty="0" smtClean="0"/>
              <a:t>For each problem below, state the QUADRANT location of the triangle AND find the 6 TRIG RATIOS for the triangle. </a:t>
            </a:r>
          </a:p>
          <a:p>
            <a:pPr marL="0" indent="0">
              <a:buNone/>
            </a:pPr>
            <a:r>
              <a:rPr lang="en-US" dirty="0" smtClean="0"/>
              <a:t>1.	(-3, 7)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	240</a:t>
            </a:r>
            <a:r>
              <a:rPr lang="en-US" baseline="30000" dirty="0" smtClean="0"/>
              <a:t>0</a:t>
            </a:r>
          </a:p>
          <a:p>
            <a:endParaRPr lang="en-US" baseline="30000" dirty="0" smtClean="0"/>
          </a:p>
          <a:p>
            <a:endParaRPr lang="en-US" baseline="30000" dirty="0" smtClean="0"/>
          </a:p>
          <a:p>
            <a:pPr marL="0" indent="0">
              <a:buNone/>
            </a:pPr>
            <a:r>
              <a:rPr lang="en-US" dirty="0" smtClean="0"/>
              <a:t>3.	Find 3 angles COTERMINAL </a:t>
            </a:r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with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4. 	Find        for the angle </a:t>
            </a:r>
            <a:r>
              <a:rPr lang="en-US" dirty="0"/>
              <a:t>at (3, -8) </a:t>
            </a:r>
          </a:p>
        </p:txBody>
      </p:sp>
      <p:pic>
        <p:nvPicPr>
          <p:cNvPr id="22530" name="Picture 2" descr="C:\Users\dstarbu\AppData\Local\Microsoft\Windows\Temporary Internet Files\Content.IE5\7LT6WO9R\MC90029016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667000"/>
            <a:ext cx="338846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788076"/>
              </p:ext>
            </p:extLst>
          </p:nvPr>
        </p:nvGraphicFramePr>
        <p:xfrm>
          <a:off x="2209800" y="4572000"/>
          <a:ext cx="577850" cy="942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12" name="Equation" r:id="rId4" imgW="241200" imgH="393480" progId="Equation.DSMT4">
                  <p:embed/>
                </p:oleObj>
              </mc:Choice>
              <mc:Fallback>
                <p:oleObj name="Equation" r:id="rId4" imgW="241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9800" y="4572000"/>
                        <a:ext cx="577850" cy="942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605151"/>
              </p:ext>
            </p:extLst>
          </p:nvPr>
        </p:nvGraphicFramePr>
        <p:xfrm>
          <a:off x="2209800" y="5867400"/>
          <a:ext cx="38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13" name="Equation" r:id="rId6" imgW="126720" imgH="177480" progId="Equation.DSMT4">
                  <p:embed/>
                </p:oleObj>
              </mc:Choice>
              <mc:Fallback>
                <p:oleObj name="Equation" r:id="rId6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09800" y="5867400"/>
                        <a:ext cx="381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2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Leaning Tower of Pisa leans at an angle of 4</a:t>
            </a:r>
            <a:r>
              <a:rPr lang="en-US" baseline="30000" dirty="0" smtClean="0"/>
              <a:t>0</a:t>
            </a:r>
            <a:r>
              <a:rPr lang="en-US" dirty="0" smtClean="0"/>
              <a:t> from center. The tower is 186 ft. high at its highest point. How far above the ground is the highest point on the tower?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HW: Pg. 392/ #23-34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AW7P62RF\MP90040275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124200"/>
            <a:ext cx="2696105" cy="337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58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81534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600" b="1" dirty="0">
                <a:solidFill>
                  <a:srgbClr val="FF0000"/>
                </a:solidFill>
              </a:rPr>
              <a:t>HW DUE : Pg. </a:t>
            </a:r>
            <a:r>
              <a:rPr lang="en-US" sz="2600" b="1" dirty="0" smtClean="0">
                <a:solidFill>
                  <a:srgbClr val="FF0000"/>
                </a:solidFill>
              </a:rPr>
              <a:t>393/ #1-22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Quick Review Pg. 392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You need: Graph of SIN X and COS X; 	Notes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	</a:t>
            </a:r>
            <a:endParaRPr lang="en-US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Pg. 388/ Examples #4, 5 – Phase Shift Equations of f(x)= </a:t>
            </a:r>
            <a:r>
              <a:rPr lang="en-US" sz="3600" b="1" dirty="0" smtClean="0">
                <a:solidFill>
                  <a:srgbClr val="002060"/>
                </a:solidFill>
              </a:rPr>
              <a:t>a sin (</a:t>
            </a:r>
            <a:r>
              <a:rPr lang="en-US" sz="3600" b="1" dirty="0" err="1" smtClean="0">
                <a:solidFill>
                  <a:srgbClr val="002060"/>
                </a:solidFill>
              </a:rPr>
              <a:t>bx</a:t>
            </a:r>
            <a:r>
              <a:rPr lang="en-US" sz="3600" b="1" dirty="0" smtClean="0">
                <a:solidFill>
                  <a:srgbClr val="002060"/>
                </a:solidFill>
              </a:rPr>
              <a:t> + c) +d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FF0000"/>
                </a:solidFill>
              </a:rPr>
              <a:t>HW: Pg. 392/ #23-34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600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382GYQO9\MC9001501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19600"/>
            <a:ext cx="3124200" cy="234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53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</a:t>
            </a:r>
            <a:r>
              <a:rPr lang="en-US" b="1" dirty="0" smtClean="0">
                <a:solidFill>
                  <a:srgbClr val="C00000"/>
                </a:solidFill>
              </a:rPr>
              <a:t>DUE: </a:t>
            </a:r>
            <a:r>
              <a:rPr lang="en-US" b="1" dirty="0">
                <a:solidFill>
                  <a:srgbClr val="C00000"/>
                </a:solidFill>
              </a:rPr>
              <a:t>WSHT Simplifying </a:t>
            </a:r>
            <a:r>
              <a:rPr lang="en-US" b="1" dirty="0" smtClean="0">
                <a:solidFill>
                  <a:srgbClr val="C00000"/>
                </a:solidFill>
              </a:rPr>
              <a:t>Radicals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Group Functions: Domain, Range, Continuity, Increasing/Decreasing, MAX, MIN, Interval Notation</a:t>
            </a:r>
          </a:p>
          <a:p>
            <a:r>
              <a:rPr lang="en-US" b="1" i="1" dirty="0" smtClean="0">
                <a:solidFill>
                  <a:srgbClr val="7030A0"/>
                </a:solidFill>
              </a:rPr>
              <a:t>Tuesday </a:t>
            </a:r>
            <a:r>
              <a:rPr lang="en-US" b="1" i="1" dirty="0">
                <a:solidFill>
                  <a:srgbClr val="7030A0"/>
                </a:solidFill>
              </a:rPr>
              <a:t>– Modified half-day schedule – Check lists in main hall for your location</a:t>
            </a: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Test Corrections on Quiz #1 Due FRIDAY-9/26 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102/ #9-34 Due </a:t>
            </a:r>
            <a:r>
              <a:rPr lang="en-US" b="1" dirty="0" smtClean="0">
                <a:solidFill>
                  <a:srgbClr val="C00000"/>
                </a:solidFill>
              </a:rPr>
              <a:t>Tuesday - </a:t>
            </a:r>
            <a:r>
              <a:rPr lang="en-US" b="1" dirty="0">
                <a:solidFill>
                  <a:srgbClr val="C00000"/>
                </a:solidFill>
              </a:rPr>
              <a:t>Be sure to complete graphs on GRAPH PAPER</a:t>
            </a:r>
          </a:p>
          <a:p>
            <a:endParaRPr lang="en-US" dirty="0"/>
          </a:p>
        </p:txBody>
      </p:sp>
      <p:pic>
        <p:nvPicPr>
          <p:cNvPr id="115715" name="Picture 3" descr="C:\Users\dstarbu\AppData\Local\Microsoft\Windows\Temporary Internet Files\Content.IE5\WDNUO2VQ\MC9003836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4800600"/>
            <a:ext cx="1612066" cy="19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58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FF0000"/>
                </a:solidFill>
              </a:rPr>
              <a:t>HW DUE: </a:t>
            </a:r>
            <a:r>
              <a:rPr lang="en-US" sz="2800" b="1" dirty="0">
                <a:solidFill>
                  <a:srgbClr val="FF0000"/>
                </a:solidFill>
              </a:rPr>
              <a:t>Pg. 392/ #23-34</a:t>
            </a:r>
          </a:p>
          <a:p>
            <a:r>
              <a:rPr lang="en-US" dirty="0" smtClean="0"/>
              <a:t>Semester Project – Due at FINAL EXAM</a:t>
            </a:r>
          </a:p>
          <a:p>
            <a:r>
              <a:rPr lang="en-US" sz="3200" b="1" u="sng" dirty="0" smtClean="0">
                <a:solidFill>
                  <a:srgbClr val="FF0000"/>
                </a:solidFill>
              </a:rPr>
              <a:t>NO LATE PROJECTS ACCEPTED!!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Binder Checks MONDAY and TUESDAY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Finish Trig Graph Posters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392/ #35-60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GXCNT3Q0\MC9000787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114800"/>
            <a:ext cx="4349363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97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dstarbu\AppData\Local\Microsoft\Windows\Temporary Internet Files\Content.IE5\GXCNT3Q0\MP90044217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04800"/>
            <a:ext cx="2817766" cy="250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5257800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FF0000"/>
                </a:solidFill>
              </a:rPr>
              <a:t>HW: Pg. 392/ #23-34</a:t>
            </a:r>
          </a:p>
          <a:p>
            <a:r>
              <a:rPr lang="en-US" dirty="0" smtClean="0"/>
              <a:t>Group Trig Graphing </a:t>
            </a:r>
          </a:p>
          <a:p>
            <a:r>
              <a:rPr lang="en-US" dirty="0" smtClean="0"/>
              <a:t>Each INDIVIDUAL will complete the following in the CW Section of your binder, each GROUP will complete on a POSTER:</a:t>
            </a:r>
          </a:p>
          <a:p>
            <a:pPr lvl="1"/>
            <a:r>
              <a:rPr lang="en-US" dirty="0" smtClean="0"/>
              <a:t>A TABLE showing 3 PERIODS of your function</a:t>
            </a:r>
          </a:p>
          <a:p>
            <a:pPr lvl="1"/>
            <a:r>
              <a:rPr lang="en-US" dirty="0" smtClean="0"/>
              <a:t>A GRAPH </a:t>
            </a:r>
            <a:r>
              <a:rPr lang="en-US" dirty="0"/>
              <a:t>showing </a:t>
            </a:r>
            <a:r>
              <a:rPr lang="en-US" dirty="0" smtClean="0"/>
              <a:t>3 </a:t>
            </a:r>
            <a:r>
              <a:rPr lang="en-US" dirty="0"/>
              <a:t>PERIODS of your </a:t>
            </a:r>
            <a:r>
              <a:rPr lang="en-US" dirty="0" smtClean="0"/>
              <a:t>function</a:t>
            </a:r>
          </a:p>
          <a:p>
            <a:pPr lvl="1"/>
            <a:r>
              <a:rPr lang="en-US" dirty="0" smtClean="0"/>
              <a:t>Label the AMPLITUDE of the function</a:t>
            </a:r>
          </a:p>
          <a:p>
            <a:pPr lvl="1"/>
            <a:r>
              <a:rPr lang="en-US" dirty="0" smtClean="0"/>
              <a:t>Define and Describe the PHASE SHIFT, TRANSLATION and TRANSFORMATION of your function</a:t>
            </a:r>
          </a:p>
          <a:p>
            <a:pPr lvl="1"/>
            <a:r>
              <a:rPr lang="en-US" i="1" dirty="0" smtClean="0"/>
              <a:t>Is your function in RADIANS? Do  your work in RADIANS! </a:t>
            </a:r>
          </a:p>
          <a:p>
            <a:pPr lvl="1"/>
            <a:r>
              <a:rPr lang="en-US" i="1" dirty="0" smtClean="0"/>
              <a:t>Is your function in DEGREES? Do your work in DEGREES!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41953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Complete Pg. 392/ #35-40 with your group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Notes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392/ #</a:t>
            </a:r>
            <a:r>
              <a:rPr lang="en-US" b="1" dirty="0" smtClean="0">
                <a:solidFill>
                  <a:srgbClr val="FF0000"/>
                </a:solidFill>
              </a:rPr>
              <a:t>35-70</a:t>
            </a:r>
            <a:endParaRPr lang="en-US" b="1" dirty="0">
              <a:solidFill>
                <a:srgbClr val="FF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AECW5UFU\MC90043977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00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15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1" name="Picture 9" descr="C:\Users\dstarbu\AppData\Local\Microsoft\Windows\Temporary Internet Files\Content.IE5\AECW5UFU\MC9102210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32936"/>
            <a:ext cx="3886200" cy="258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24800" cy="4873752"/>
          </a:xfrm>
        </p:spPr>
        <p:txBody>
          <a:bodyPr>
            <a:normAutofit/>
          </a:bodyPr>
          <a:lstStyle/>
          <a:p>
            <a:pPr marL="177800" lvl="1" indent="-177800">
              <a:buFont typeface="Arial" pitchFamily="34" charset="0"/>
              <a:buChar char="•"/>
            </a:pPr>
            <a:r>
              <a:rPr lang="en-US" sz="3500" b="1" dirty="0">
                <a:solidFill>
                  <a:schemeClr val="tx2">
                    <a:lumMod val="50000"/>
                  </a:schemeClr>
                </a:solidFill>
              </a:rPr>
              <a:t>Copy CLASS OBJECTIVE in the CW Section of your </a:t>
            </a:r>
            <a:r>
              <a:rPr lang="en-US" sz="3500" b="1" dirty="0" smtClean="0">
                <a:solidFill>
                  <a:schemeClr val="tx2">
                    <a:lumMod val="50000"/>
                  </a:schemeClr>
                </a:solidFill>
              </a:rPr>
              <a:t>binder</a:t>
            </a:r>
          </a:p>
          <a:p>
            <a:pPr marL="182563" lvl="8" indent="-182563"/>
            <a:r>
              <a:rPr lang="en-US" sz="2800" b="1" dirty="0">
                <a:solidFill>
                  <a:srgbClr val="FF0000"/>
                </a:solidFill>
              </a:rPr>
              <a:t>HW Due Today: Pg. 392/ #</a:t>
            </a:r>
            <a:r>
              <a:rPr lang="en-US" sz="2800" b="1" dirty="0" smtClean="0">
                <a:solidFill>
                  <a:srgbClr val="FF0000"/>
                </a:solidFill>
              </a:rPr>
              <a:t>35-70; WSHT Trig Graphs</a:t>
            </a:r>
          </a:p>
          <a:p>
            <a:pPr marL="182563" lvl="8" indent="-182563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Group Quiz - 6 Trig Graphs</a:t>
            </a:r>
          </a:p>
          <a:p>
            <a:pPr marL="182563" lvl="8" indent="-182563"/>
            <a:endParaRPr lang="en-US" sz="28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77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4873752"/>
          </a:xfrm>
        </p:spPr>
        <p:txBody>
          <a:bodyPr/>
          <a:lstStyle/>
          <a:p>
            <a:pPr marL="182563" lvl="8" indent="-182563"/>
            <a:r>
              <a:rPr lang="en-US" sz="2800" b="1" dirty="0">
                <a:solidFill>
                  <a:srgbClr val="003300"/>
                </a:solidFill>
              </a:rPr>
              <a:t>Group Quiz - 6 Trig Graphs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AMPLITUDE (a)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PERIOD (b)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VERTICAL SHIFT (d)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PHASE (horizontal) SHIFT (c)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Write the Equation for the graph 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Verify using your graphing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calculator</a:t>
            </a:r>
          </a:p>
          <a:p>
            <a:pPr marL="457200" lvl="8" indent="-457200"/>
            <a:r>
              <a:rPr lang="en-US" sz="2800" b="1" dirty="0" smtClean="0">
                <a:solidFill>
                  <a:srgbClr val="003300"/>
                </a:solidFill>
              </a:rPr>
              <a:t>Use: HW, Notes, CW, Textbook</a:t>
            </a:r>
            <a:endParaRPr lang="en-US" sz="28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" name="Picture 9" descr="C:\Users\dstarbu\AppData\Local\Microsoft\Windows\Temporary Internet Files\Content.IE5\AECW5UFU\MC9102210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181600"/>
            <a:ext cx="2743200" cy="182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8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82563" lvl="8" indent="-182563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You Need:</a:t>
            </a:r>
            <a:endParaRPr lang="en-US" sz="2800" b="1" u="sng" dirty="0">
              <a:solidFill>
                <a:srgbClr val="C00000"/>
              </a:solidFill>
            </a:endParaRPr>
          </a:p>
          <a:p>
            <a:pPr marL="182563" lvl="8" indent="-182563"/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Concept Map Project 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182563" lvl="8" indent="-182563"/>
            <a:r>
              <a:rPr lang="en-US" sz="2800" b="1" u="sng" dirty="0" smtClean="0">
                <a:solidFill>
                  <a:srgbClr val="C00000"/>
                </a:solidFill>
              </a:rPr>
              <a:t>NO </a:t>
            </a:r>
            <a:r>
              <a:rPr lang="en-US" sz="2800" b="1" u="sng" dirty="0">
                <a:solidFill>
                  <a:srgbClr val="C00000"/>
                </a:solidFill>
              </a:rPr>
              <a:t>LATE PROJECTS </a:t>
            </a:r>
            <a:r>
              <a:rPr lang="en-US" sz="2800" b="1" u="sng" dirty="0" smtClean="0">
                <a:solidFill>
                  <a:srgbClr val="C00000"/>
                </a:solidFill>
              </a:rPr>
              <a:t>ACCEPTED</a:t>
            </a:r>
          </a:p>
          <a:p>
            <a:pPr marL="182563" lvl="8" indent="-182563"/>
            <a:r>
              <a:rPr lang="en-US" sz="2800" b="1" dirty="0" smtClean="0">
                <a:solidFill>
                  <a:srgbClr val="003300"/>
                </a:solidFill>
              </a:rPr>
              <a:t>Pencil and a SMILE   :-)</a:t>
            </a:r>
          </a:p>
          <a:p>
            <a:pPr marL="231775" lvl="8" indent="-231775">
              <a:buFont typeface="Arial" pitchFamily="34" charset="0"/>
              <a:buChar char="•"/>
            </a:pPr>
            <a:endParaRPr lang="en-US" sz="2800" b="1" u="sng" dirty="0">
              <a:solidFill>
                <a:srgbClr val="C00000"/>
              </a:solidFill>
            </a:endParaRPr>
          </a:p>
          <a:p>
            <a:pPr marL="231775" lvl="8" indent="-231775">
              <a:buFont typeface="Arial" pitchFamily="34" charset="0"/>
              <a:buChar char="•"/>
            </a:pPr>
            <a:r>
              <a:rPr lang="en-US" sz="2800" b="1" u="sng" dirty="0" smtClean="0">
                <a:solidFill>
                  <a:srgbClr val="003300"/>
                </a:solidFill>
              </a:rPr>
              <a:t>Final Exam</a:t>
            </a:r>
            <a:endParaRPr lang="en-US" dirty="0"/>
          </a:p>
        </p:txBody>
      </p:sp>
      <p:pic>
        <p:nvPicPr>
          <p:cNvPr id="23554" name="Picture 2" descr="C:\Users\dstarbu\AppData\Local\Microsoft\Windows\Temporary Internet Files\Content.IE5\GXCNT3Q0\MC9003355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2730022" cy="276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35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1143000"/>
          </a:xfrm>
        </p:spPr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5362"/>
            <a:ext cx="8305800" cy="487375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Due TODAY: Make Up Work and Test Corrections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Per. 2 - Concept Map Project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Final Exam</a:t>
            </a: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  <a:p>
            <a:pPr marL="1828800" lvl="6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=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0%, ‘F’ on Final Exam</a:t>
            </a:r>
          </a:p>
          <a:p>
            <a:pPr marL="1828800" lvl="6" indent="0">
              <a:buNone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 and Confiscation of phone</a:t>
            </a: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2PUEW0UN\MC90043473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2285714" cy="228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dstarbu\AppData\Local\Microsoft\Windows\Temporary Internet Files\Content.IE5\AECW5UFU\MC90038383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1704926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364605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92545" y="1600200"/>
            <a:ext cx="8077200" cy="5045121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Find your ASSIGNED Seat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2013 Tardy Policy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Binders / Syllabus / Grading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Notes, Graphs</a:t>
            </a:r>
            <a:r>
              <a:rPr lang="en-US" b="1" smtClean="0">
                <a:solidFill>
                  <a:srgbClr val="002060"/>
                </a:solidFill>
              </a:rPr>
              <a:t>, Tests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Tutoring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Monday and Tuesday 3-4:30 p.m.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Schedule: Week of 1/8-1/11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Tuesday, Wednesday – Regular Schedule – Per. 1-7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Thursday: ACCESS Testing, Practice AP Tests </a:t>
            </a:r>
          </a:p>
          <a:p>
            <a:pPr lvl="2"/>
            <a:r>
              <a:rPr lang="en-US" b="1" dirty="0" smtClean="0">
                <a:solidFill>
                  <a:srgbClr val="7030A0"/>
                </a:solidFill>
              </a:rPr>
              <a:t>7:45 – 11 am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Friday: Regular Schedule Per. 1-7: Class Meetings</a:t>
            </a:r>
          </a:p>
        </p:txBody>
      </p:sp>
      <p:pic>
        <p:nvPicPr>
          <p:cNvPr id="23557" name="Picture 5" descr="C:\Users\dstarbu\AppData\Local\Microsoft\Windows\Temporary Internet Files\Content.IE5\AECW5UFU\MC90009264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95" y="29694"/>
            <a:ext cx="2642636" cy="96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dstarbu\AppData\Local\Microsoft\Windows\Temporary Internet Files\Content.IE5\GXCNT3Q0\MC900056634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95" y="1219200"/>
            <a:ext cx="1907831" cy="279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241974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541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Let’s GO!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590800"/>
            <a:ext cx="7467600" cy="4873752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You need: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Graph Paper, Textbook, Calculator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Graph: TAN X; SEC X and CSC X on separate sections of graph </a:t>
            </a:r>
            <a:r>
              <a:rPr lang="en-US" b="1" dirty="0" smtClean="0">
                <a:solidFill>
                  <a:srgbClr val="002060"/>
                </a:solidFill>
              </a:rPr>
              <a:t>paper</a:t>
            </a: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X-scale from </a:t>
            </a: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400/ Quick Start #1-10</a:t>
            </a:r>
          </a:p>
          <a:p>
            <a:endParaRPr lang="en-US" dirty="0"/>
          </a:p>
        </p:txBody>
      </p:sp>
      <p:pic>
        <p:nvPicPr>
          <p:cNvPr id="26626" name="Picture 2" descr="C:\Users\dstarbu\AppData\Local\Microsoft\Windows\Temporary Internet Files\Content.IE5\GXCNT3Q0\MC90033227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4838"/>
            <a:ext cx="1963528" cy="221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769497"/>
              </p:ext>
            </p:extLst>
          </p:nvPr>
        </p:nvGraphicFramePr>
        <p:xfrm>
          <a:off x="3048000" y="4370294"/>
          <a:ext cx="1651000" cy="582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93" name="Equation" r:id="rId4" imgW="863280" imgH="304560" progId="Equation.DSMT4">
                  <p:embed/>
                </p:oleObj>
              </mc:Choice>
              <mc:Fallback>
                <p:oleObj name="Equation" r:id="rId4" imgW="8632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0" y="4370294"/>
                        <a:ext cx="1651000" cy="582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651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7030A0"/>
                </a:solidFill>
              </a:rPr>
              <a:t>Copy Class objective in CW section of your 3-ring binder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7030A0"/>
                </a:solidFill>
              </a:rPr>
              <a:t>You need: Notebook paper, graph paper, pencil, calculator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7030A0"/>
                </a:solidFill>
              </a:rPr>
              <a:t>ACCESS </a:t>
            </a:r>
            <a:r>
              <a:rPr lang="en-US" sz="2400" b="1" dirty="0">
                <a:solidFill>
                  <a:srgbClr val="7030A0"/>
                </a:solidFill>
              </a:rPr>
              <a:t>Testing, Practice AP Testing Thursday, 7:45 – 11 am – Check lists on each floor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3300"/>
                </a:solidFill>
              </a:rPr>
              <a:t>Finish: Graphs TAN, CSC and SEC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HW DUE: </a:t>
            </a:r>
            <a:r>
              <a:rPr lang="en-US" sz="2400" b="1" dirty="0">
                <a:solidFill>
                  <a:srgbClr val="FF0000"/>
                </a:solidFill>
              </a:rPr>
              <a:t>Pg. 400/ Quick Start #</a:t>
            </a:r>
            <a:r>
              <a:rPr lang="en-US" sz="2400" b="1" dirty="0" smtClean="0">
                <a:solidFill>
                  <a:srgbClr val="FF0000"/>
                </a:solidFill>
              </a:rPr>
              <a:t>1-10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‘The Ferris Wheel’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#2, 3 “A Ferris Wheel”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4579" name="Picture 3" descr="C:\Users\dstarbu\AppData\Local\Microsoft\Windows\Temporary Internet Files\Content.IE5\GXCNT3Q0\MP90040331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938491"/>
            <a:ext cx="2880388" cy="191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starbu\AppData\Local\Microsoft\Windows\Temporary Internet Files\Content.IE5\AECW5UFU\MC90038261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9874">
            <a:off x="6168134" y="-187034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7764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447800"/>
            <a:ext cx="8305800" cy="5257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HW: Pg. 102/ #9-34 Due WED./THURS. Be sure to complete graphs on GRAPH </a:t>
            </a:r>
            <a:r>
              <a:rPr lang="en-US" b="1" dirty="0" smtClean="0">
                <a:solidFill>
                  <a:srgbClr val="C00000"/>
                </a:solidFill>
              </a:rPr>
              <a:t>PAPER</a:t>
            </a:r>
          </a:p>
          <a:p>
            <a:pPr marL="0" indent="0">
              <a:buNone/>
            </a:pPr>
            <a:r>
              <a:rPr lang="en-US" b="1" i="1" dirty="0">
                <a:solidFill>
                  <a:srgbClr val="7030A0"/>
                </a:solidFill>
              </a:rPr>
              <a:t>Tuesday – Modified half-day </a:t>
            </a:r>
            <a:r>
              <a:rPr lang="en-US" b="1" i="1" dirty="0" smtClean="0">
                <a:solidFill>
                  <a:srgbClr val="7030A0"/>
                </a:solidFill>
              </a:rPr>
              <a:t>schedule: ALL grades </a:t>
            </a:r>
            <a:r>
              <a:rPr lang="en-US" b="1" i="1" dirty="0">
                <a:solidFill>
                  <a:srgbClr val="7030A0"/>
                </a:solidFill>
              </a:rPr>
              <a:t>Check lists in main hall for your location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Complete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Graph Analysis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WSheet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(P.6)</a:t>
            </a:r>
          </a:p>
          <a:p>
            <a:r>
              <a:rPr lang="en-US" b="1" dirty="0">
                <a:solidFill>
                  <a:srgbClr val="002060"/>
                </a:solidFill>
              </a:rPr>
              <a:t>Copy CLASS OBJECTIVE in CW Section of your Binder:</a:t>
            </a:r>
          </a:p>
          <a:p>
            <a:pPr marL="0" indent="0" algn="ctr">
              <a:buNone/>
            </a:pPr>
            <a:r>
              <a:rPr lang="en-US" sz="2600" b="1" i="1" dirty="0" smtClean="0">
                <a:latin typeface="Arial Black" pitchFamily="34" charset="0"/>
                <a:cs typeface="Aharoni" pitchFamily="2" charset="-79"/>
              </a:rPr>
              <a:t>Students </a:t>
            </a:r>
            <a:r>
              <a:rPr lang="en-US" sz="2600" b="1" i="1" dirty="0">
                <a:latin typeface="Arial Black" pitchFamily="34" charset="0"/>
                <a:cs typeface="Aharoni" pitchFamily="2" charset="-79"/>
              </a:rPr>
              <a:t>will ANALYZE functions and IDENTIFY various characteristics </a:t>
            </a:r>
            <a:r>
              <a:rPr lang="en-US" sz="2600" b="1" i="1" dirty="0" smtClean="0">
                <a:latin typeface="Arial Black" pitchFamily="34" charset="0"/>
                <a:cs typeface="Aharoni" pitchFamily="2" charset="-79"/>
              </a:rPr>
              <a:t>of functions, including</a:t>
            </a:r>
            <a:r>
              <a:rPr lang="en-US" sz="2600" b="1" i="1" dirty="0">
                <a:latin typeface="Arial Black" pitchFamily="34" charset="0"/>
                <a:cs typeface="Aharoni" pitchFamily="2" charset="-79"/>
              </a:rPr>
              <a:t>: Domain, Range, </a:t>
            </a:r>
            <a:r>
              <a:rPr lang="en-US" sz="2600" b="1" i="1" dirty="0" err="1">
                <a:latin typeface="Arial Black" pitchFamily="34" charset="0"/>
                <a:cs typeface="Aharoni" pitchFamily="2" charset="-79"/>
              </a:rPr>
              <a:t>Boundedness</a:t>
            </a:r>
            <a:r>
              <a:rPr lang="en-US" sz="2600" b="1" i="1" dirty="0">
                <a:latin typeface="Arial Black" pitchFamily="34" charset="0"/>
                <a:cs typeface="Aharoni" pitchFamily="2" charset="-79"/>
              </a:rPr>
              <a:t>, Extremes, Symmetry. </a:t>
            </a:r>
            <a:endParaRPr lang="en-US" sz="2600" b="1" i="1" dirty="0" smtClean="0">
              <a:latin typeface="Arial Black" pitchFamily="34" charset="0"/>
              <a:cs typeface="Aharoni" pitchFamily="2" charset="-79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3300"/>
                </a:solidFill>
                <a:latin typeface="Arial Black" pitchFamily="34" charset="0"/>
                <a:cs typeface="Aharoni" pitchFamily="2" charset="-79"/>
              </a:rPr>
              <a:t>Graph the equation on your calculator: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3300"/>
                </a:solidFill>
                <a:latin typeface="Arial Black" pitchFamily="34" charset="0"/>
                <a:cs typeface="Aharoni" pitchFamily="2" charset="-79"/>
              </a:rPr>
              <a:t>y = -.02(x+6)(x+1)(x-4)(x-8)</a:t>
            </a:r>
            <a:endParaRPr lang="en-US" dirty="0">
              <a:solidFill>
                <a:srgbClr val="003300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Read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Pg. 90-96/ Write a GROUP DEFINITION for the following: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Continuous,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Removeable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 Discontinuity (2), Jump Discontinuity, Infinite Discontinuity, Increasing f(x), Decreasing f(x), Bounded and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Extrema</a:t>
            </a:r>
            <a:endParaRPr lang="en-US" b="1" dirty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PCX – Per. 2, 7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229600" cy="4873752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Binder and Textbook checks MONDAY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 Due</a:t>
            </a:r>
            <a:r>
              <a:rPr lang="en-US" b="1" dirty="0">
                <a:solidFill>
                  <a:srgbClr val="FF0000"/>
                </a:solidFill>
              </a:rPr>
              <a:t>: </a:t>
            </a:r>
            <a:r>
              <a:rPr lang="en-US" b="1" dirty="0" smtClean="0">
                <a:solidFill>
                  <a:srgbClr val="FF0000"/>
                </a:solidFill>
              </a:rPr>
              <a:t>‘A Clear View’, #2</a:t>
            </a:r>
            <a:r>
              <a:rPr lang="en-US" b="1" dirty="0">
                <a:solidFill>
                  <a:srgbClr val="FF0000"/>
                </a:solidFill>
              </a:rPr>
              <a:t>, 3 “A Ferris Wheel”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CW: ‘A Clear View’, ‘Beach Adventures’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Another Ferris Wheel</a:t>
            </a:r>
          </a:p>
          <a:p>
            <a:endParaRPr lang="en-US" b="1" dirty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EC3706"/>
              </a:solidFill>
            </a:endParaRPr>
          </a:p>
          <a:p>
            <a:endParaRPr lang="en-US" b="1" dirty="0">
              <a:solidFill>
                <a:srgbClr val="EC3706"/>
              </a:solidFill>
            </a:endParaRPr>
          </a:p>
          <a:p>
            <a:endParaRPr lang="en-US" b="1" dirty="0" smtClean="0">
              <a:solidFill>
                <a:srgbClr val="EC3706"/>
              </a:solidFill>
            </a:endParaRPr>
          </a:p>
          <a:p>
            <a:endParaRPr lang="en-US" b="1" dirty="0">
              <a:solidFill>
                <a:srgbClr val="EC3706"/>
              </a:solidFill>
            </a:endParaRPr>
          </a:p>
          <a:p>
            <a:endParaRPr lang="en-US" b="1" dirty="0" smtClean="0">
              <a:solidFill>
                <a:srgbClr val="EC3706"/>
              </a:solidFill>
            </a:endParaRPr>
          </a:p>
          <a:p>
            <a:endParaRPr lang="en-US" b="1" dirty="0">
              <a:solidFill>
                <a:srgbClr val="EC3706"/>
              </a:solidFill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srgbClr val="EC3706"/>
              </a:solidFill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EC3706"/>
                </a:solidFill>
              </a:rPr>
              <a:t>Go </a:t>
            </a:r>
            <a:r>
              <a:rPr lang="en-US" sz="4000" b="1" dirty="0">
                <a:solidFill>
                  <a:srgbClr val="EC3706"/>
                </a:solidFill>
              </a:rPr>
              <a:t>Broncos!</a:t>
            </a:r>
          </a:p>
          <a:p>
            <a:endParaRPr lang="en-US" dirty="0"/>
          </a:p>
        </p:txBody>
      </p:sp>
      <p:pic>
        <p:nvPicPr>
          <p:cNvPr id="25602" name="Picture 2" descr="C:\Users\dstarbu\AppData\Local\Microsoft\Windows\Temporary Internet Files\Content.IE5\AECW5UFU\MC900288989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621" y="3429000"/>
            <a:ext cx="5272015" cy="248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1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Care of yourself!!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86800" cy="487375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Flu Tips!</a:t>
            </a:r>
          </a:p>
          <a:p>
            <a:pPr lvl="1"/>
            <a:r>
              <a:rPr lang="en-US" sz="3600" dirty="0" smtClean="0"/>
              <a:t>Use hand sanitizer and </a:t>
            </a:r>
            <a:r>
              <a:rPr lang="en-US" sz="3600" dirty="0"/>
              <a:t>K</a:t>
            </a:r>
            <a:r>
              <a:rPr lang="en-US" sz="3600" dirty="0" smtClean="0"/>
              <a:t>leenex</a:t>
            </a:r>
          </a:p>
          <a:p>
            <a:pPr lvl="1"/>
            <a:r>
              <a:rPr lang="en-US" sz="3600" dirty="0" smtClean="0"/>
              <a:t>Wash hands often for 30 seconds or more</a:t>
            </a:r>
          </a:p>
          <a:p>
            <a:pPr lvl="1"/>
            <a:r>
              <a:rPr lang="en-US" sz="3600" dirty="0" smtClean="0"/>
              <a:t>Are you Sick? Fever? Stay home and get well!</a:t>
            </a:r>
          </a:p>
          <a:p>
            <a:pPr lvl="1"/>
            <a:endParaRPr lang="en-US" sz="3600" dirty="0"/>
          </a:p>
        </p:txBody>
      </p:sp>
      <p:pic>
        <p:nvPicPr>
          <p:cNvPr id="27650" name="Picture 2" descr="C:\Users\dstarbu\AppData\Local\Microsoft\Windows\Temporary Internet Files\Content.IE5\WTZ3S8M0\MC90003733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456" y="4849068"/>
            <a:ext cx="1535887" cy="200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60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34400" cy="4873752"/>
          </a:xfrm>
        </p:spPr>
        <p:txBody>
          <a:bodyPr/>
          <a:lstStyle/>
          <a:p>
            <a:r>
              <a:rPr lang="en-US" sz="3600" b="1" dirty="0">
                <a:solidFill>
                  <a:srgbClr val="FF0000"/>
                </a:solidFill>
              </a:rPr>
              <a:t>HW Due: Another Ferris Wheel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Binder </a:t>
            </a:r>
            <a:r>
              <a:rPr lang="en-US" sz="3600" b="1" dirty="0">
                <a:solidFill>
                  <a:srgbClr val="002060"/>
                </a:solidFill>
              </a:rPr>
              <a:t>and Textbook checks </a:t>
            </a:r>
            <a:r>
              <a:rPr lang="en-US" sz="3600" b="1" dirty="0" smtClean="0">
                <a:solidFill>
                  <a:srgbClr val="002060"/>
                </a:solidFill>
              </a:rPr>
              <a:t>Today</a:t>
            </a:r>
          </a:p>
          <a:p>
            <a:r>
              <a:rPr lang="en-US" sz="3600" b="1" dirty="0" smtClean="0"/>
              <a:t>In </a:t>
            </a:r>
            <a:r>
              <a:rPr lang="en-US" sz="3600" b="1" dirty="0"/>
              <a:t>class: Pg. 401/ 1-3, 29-31, </a:t>
            </a:r>
            <a:r>
              <a:rPr lang="en-US" sz="3600" b="1" dirty="0" smtClean="0"/>
              <a:t>35-37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HW: Pg. 402/ #5-28, 32-34, 38-40, 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rgbClr val="FF0000"/>
                </a:solidFill>
              </a:rPr>
              <a:t>	</a:t>
            </a:r>
            <a:r>
              <a:rPr lang="en-US" sz="3600" b="1" dirty="0" smtClean="0">
                <a:solidFill>
                  <a:srgbClr val="FF0000"/>
                </a:solidFill>
              </a:rPr>
              <a:t>    63</a:t>
            </a:r>
            <a:r>
              <a:rPr lang="en-US" sz="3600" b="1" dirty="0">
                <a:solidFill>
                  <a:srgbClr val="FF0000"/>
                </a:solidFill>
              </a:rPr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65</a:t>
            </a:r>
          </a:p>
          <a:p>
            <a:pPr marL="0" indent="0">
              <a:buNone/>
            </a:pPr>
            <a:endParaRPr lang="en-US" sz="3600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28674" name="Picture 2" descr="C:\Users\dstarbu\AppData\Local\Microsoft\Windows\Temporary Internet Files\Content.IE5\WTZ3S8M0\MM90033658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99550"/>
            <a:ext cx="2375809" cy="253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42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sz="3200" b="1" dirty="0" smtClean="0"/>
              <a:t>You need: Yellow Page Unit Circle Notes and Table</a:t>
            </a:r>
          </a:p>
          <a:p>
            <a:r>
              <a:rPr lang="en-US" sz="3200" b="1" dirty="0" smtClean="0"/>
              <a:t>In </a:t>
            </a:r>
            <a:r>
              <a:rPr lang="en-US" sz="3200" b="1" dirty="0"/>
              <a:t>class: Pg. 401/ 1-3, 29-31, 35-37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HW: Pg. 402/ #5-28, 32-34, 38-40, </a:t>
            </a:r>
            <a:r>
              <a:rPr lang="en-US" sz="3200" b="1" dirty="0" smtClean="0">
                <a:solidFill>
                  <a:srgbClr val="FF0000"/>
                </a:solidFill>
              </a:rPr>
              <a:t>63</a:t>
            </a:r>
            <a:r>
              <a:rPr lang="en-US" sz="3200" b="1" dirty="0">
                <a:solidFill>
                  <a:srgbClr val="FF0000"/>
                </a:solidFill>
              </a:rPr>
              <a:t>, </a:t>
            </a:r>
            <a:r>
              <a:rPr lang="en-US" sz="3200" b="1" dirty="0" smtClean="0">
                <a:solidFill>
                  <a:srgbClr val="FF0000"/>
                </a:solidFill>
              </a:rPr>
              <a:t>65</a:t>
            </a:r>
          </a:p>
          <a:p>
            <a:endParaRPr lang="en-US" sz="32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9700" name="Picture 4" descr="C:\Users\dstarbu\AppData\Local\Microsoft\Windows\Temporary Internet Files\Content.IE5\AECW5UFU\MC9000533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3886200"/>
            <a:ext cx="2328505" cy="28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70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dstarbu\AppData\Local\Microsoft\Windows\Temporary Internet Files\Content.IE5\2PUEW0UN\MC90023093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64505">
            <a:off x="1364306" y="1621739"/>
            <a:ext cx="5622944" cy="752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0772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402/ #5-28, 32-34, 38-40, 63, 65</a:t>
            </a:r>
          </a:p>
          <a:p>
            <a:r>
              <a:rPr lang="en-US" dirty="0" smtClean="0"/>
              <a:t>Finish Investigation #1/ Pg. 407</a:t>
            </a:r>
          </a:p>
          <a:p>
            <a:r>
              <a:rPr lang="en-US" dirty="0" smtClean="0"/>
              <a:t>Group Work: Pg. 402/ #41, 42, 44, 45, 46, 47, 57, 58</a:t>
            </a:r>
          </a:p>
          <a:p>
            <a:pPr lvl="1"/>
            <a:r>
              <a:rPr lang="en-US" dirty="0" smtClean="0"/>
              <a:t>Be ready to present your table’s problem at 2:20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FF0000"/>
                </a:solidFill>
              </a:rPr>
              <a:t>HW: Pg. 411/ #1, 4, 13, 16 SKETCH the functions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21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HW DUE: </a:t>
            </a:r>
            <a:r>
              <a:rPr lang="en-US" sz="2400" b="1" dirty="0">
                <a:solidFill>
                  <a:srgbClr val="FF0000"/>
                </a:solidFill>
              </a:rPr>
              <a:t>Pg. 411/ #1, 4, 13, 16 SKETCH the </a:t>
            </a:r>
            <a:r>
              <a:rPr lang="en-US" sz="2400" b="1" dirty="0" smtClean="0">
                <a:solidFill>
                  <a:srgbClr val="FF0000"/>
                </a:solidFill>
              </a:rPr>
              <a:t>functions</a:t>
            </a:r>
          </a:p>
          <a:p>
            <a:r>
              <a:rPr lang="en-US" b="1" dirty="0"/>
              <a:t>Group Work: Pg. 402/ #41, 42, 44, 45, 46, 47, 57, 58</a:t>
            </a:r>
          </a:p>
          <a:p>
            <a:pPr lvl="1"/>
            <a:r>
              <a:rPr lang="en-US" b="1" dirty="0"/>
              <a:t>Be ready to present your table’s problem </a:t>
            </a:r>
            <a:r>
              <a:rPr lang="en-US" b="1" dirty="0" smtClean="0"/>
              <a:t>in 15 minutes</a:t>
            </a:r>
          </a:p>
          <a:p>
            <a:pPr marL="349250" lvl="1" indent="-342900">
              <a:buFont typeface="Courier New" pitchFamily="49" charset="0"/>
              <a:buChar char="o"/>
            </a:pPr>
            <a:r>
              <a:rPr lang="en-US" sz="2800" b="1" dirty="0" smtClean="0"/>
              <a:t>Exploration #1/ Pg. 419</a:t>
            </a:r>
            <a:endParaRPr lang="en-US" sz="2800" b="1" dirty="0"/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/>
              <a:t>ARCSIN vs. SIN</a:t>
            </a:r>
            <a:r>
              <a:rPr lang="en-US" baseline="30000" dirty="0" smtClean="0"/>
              <a:t>-1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HW/ Pg. 421/ #1-12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HW: Do Something 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   GREAT in your community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  this weekend!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585" y="4165600"/>
            <a:ext cx="3283415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1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8686" cy="4949952"/>
          </a:xfrm>
        </p:spPr>
        <p:txBody>
          <a:bodyPr>
            <a:normAutofit fontScale="70000" lnSpcReduction="2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FF0000"/>
                </a:solidFill>
              </a:rPr>
              <a:t>HW DUE: Pg. 411/ #1, 4, 13, 16 - SKETCH the functions; Pg. 421/ #1-12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chemeClr val="bg2">
                    <a:lumMod val="25000"/>
                  </a:schemeClr>
                </a:solidFill>
              </a:rPr>
              <a:t>HW Pg. 402/ #34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/>
              <a:t>Exploration #1/ Pg. 419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dirty="0" smtClean="0"/>
              <a:t>Solving TRIG Equations using Inverse Trig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002060"/>
                </a:solidFill>
              </a:rPr>
              <a:t>Notes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FF0000"/>
                </a:solidFill>
              </a:rPr>
              <a:t>HW DUE: Pg. 421/ #23-32; </a:t>
            </a:r>
            <a:r>
              <a:rPr lang="en-US" sz="3300" b="1" dirty="0" err="1" smtClean="0">
                <a:solidFill>
                  <a:srgbClr val="FF0000"/>
                </a:solidFill>
              </a:rPr>
              <a:t>WSheet</a:t>
            </a:r>
            <a:r>
              <a:rPr lang="en-US" sz="3300" b="1" dirty="0" smtClean="0">
                <a:solidFill>
                  <a:srgbClr val="FF0000"/>
                </a:solidFill>
              </a:rPr>
              <a:t> ‘Sinusoids’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4000" b="1" baseline="30000" dirty="0" smtClean="0">
              <a:solidFill>
                <a:srgbClr val="00206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4000" b="1" baseline="30000" dirty="0">
                <a:solidFill>
                  <a:srgbClr val="002060"/>
                </a:solidFill>
              </a:rPr>
              <a:t>	</a:t>
            </a:r>
            <a:r>
              <a:rPr lang="en-US" sz="4000" b="1" baseline="30000" dirty="0" smtClean="0">
                <a:solidFill>
                  <a:srgbClr val="002060"/>
                </a:solidFill>
              </a:rPr>
              <a:t>		  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4000" b="1" baseline="30000" dirty="0">
                <a:solidFill>
                  <a:srgbClr val="002060"/>
                </a:solidFill>
              </a:rPr>
              <a:t>	</a:t>
            </a:r>
            <a:r>
              <a:rPr lang="en-US" sz="4000" b="1" baseline="30000" dirty="0" smtClean="0">
                <a:solidFill>
                  <a:srgbClr val="002060"/>
                </a:solidFill>
              </a:rPr>
              <a:t>		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4000" b="1" baseline="30000" dirty="0">
                <a:solidFill>
                  <a:srgbClr val="002060"/>
                </a:solidFill>
              </a:rPr>
              <a:t>	</a:t>
            </a:r>
            <a:r>
              <a:rPr lang="en-US" sz="4000" b="1" baseline="30000" dirty="0" smtClean="0">
                <a:solidFill>
                  <a:srgbClr val="002060"/>
                </a:solidFill>
              </a:rPr>
              <a:t>		</a:t>
            </a:r>
            <a:r>
              <a:rPr lang="en-US" sz="5100" b="1" baseline="30000" dirty="0" smtClean="0">
                <a:solidFill>
                  <a:srgbClr val="002060"/>
                </a:solidFill>
              </a:rPr>
              <a:t>C’mon SNOW!!</a:t>
            </a:r>
            <a:endParaRPr lang="en-US" sz="5100" b="1" baseline="30000" dirty="0">
              <a:solidFill>
                <a:srgbClr val="00206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7650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14369"/>
            <a:ext cx="1827886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200" y="5034686"/>
            <a:ext cx="1827886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dstarbu\AppData\Local\Microsoft\Windows\Temporary Internet Files\Content.IE5\GXCNT3Q0\MC90038338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92454"/>
            <a:ext cx="2125575" cy="173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36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With your group, complete: Pg. 451/ Quick Review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In Class: Identities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Exploration #2 Pg. 378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Exploration #1 Pg. 445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</a:t>
            </a:r>
            <a:r>
              <a:rPr lang="en-US" b="1" dirty="0">
                <a:solidFill>
                  <a:srgbClr val="FF0000"/>
                </a:solidFill>
              </a:rPr>
              <a:t>: Pg. 439/ #1-81 </a:t>
            </a:r>
            <a:r>
              <a:rPr lang="en-US" b="1" u="sng" dirty="0">
                <a:solidFill>
                  <a:srgbClr val="FF0000"/>
                </a:solidFill>
              </a:rPr>
              <a:t>ODDS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– Due WED</a:t>
            </a:r>
            <a:r>
              <a:rPr lang="en-US" b="1" dirty="0">
                <a:solidFill>
                  <a:srgbClr val="FF0000"/>
                </a:solidFill>
              </a:rPr>
              <a:t>./THURS. </a:t>
            </a:r>
            <a:endParaRPr lang="en-US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30722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038600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6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9090" y="1600200"/>
            <a:ext cx="8373909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>
                <a:solidFill>
                  <a:srgbClr val="FF0000"/>
                </a:solidFill>
              </a:rPr>
              <a:t>HW DUE: Pg. 421/ </a:t>
            </a:r>
            <a:r>
              <a:rPr lang="en-US" sz="3300" b="1" dirty="0" smtClean="0">
                <a:solidFill>
                  <a:srgbClr val="FF0000"/>
                </a:solidFill>
              </a:rPr>
              <a:t>#1-12, 23-32</a:t>
            </a:r>
            <a:r>
              <a:rPr lang="en-US" sz="3300" b="1" dirty="0">
                <a:solidFill>
                  <a:srgbClr val="FF0000"/>
                </a:solidFill>
              </a:rPr>
              <a:t>; </a:t>
            </a:r>
            <a:r>
              <a:rPr lang="en-US" sz="3300" b="1" dirty="0" err="1">
                <a:solidFill>
                  <a:srgbClr val="FF0000"/>
                </a:solidFill>
              </a:rPr>
              <a:t>WSheet</a:t>
            </a:r>
            <a:r>
              <a:rPr lang="en-US" sz="3300" b="1" dirty="0">
                <a:solidFill>
                  <a:srgbClr val="FF0000"/>
                </a:solidFill>
              </a:rPr>
              <a:t> ‘Sinusoids</a:t>
            </a:r>
            <a:r>
              <a:rPr lang="en-US" sz="3300" b="1" dirty="0" smtClean="0">
                <a:solidFill>
                  <a:srgbClr val="FF0000"/>
                </a:solidFill>
              </a:rPr>
              <a:t>’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/>
              <a:t>Complete with your group: Pg. 421/ #13-20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/>
              <a:t>In Class: #33-36, 54b (graph)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FF0000"/>
                </a:solidFill>
              </a:rPr>
              <a:t>HW: Pg. 422/ #41-48, 53-55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3300" b="1" dirty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3300" b="1" dirty="0" smtClean="0">
                <a:solidFill>
                  <a:srgbClr val="FF0000"/>
                </a:solidFill>
              </a:rPr>
              <a:t>				</a:t>
            </a:r>
            <a:r>
              <a:rPr lang="en-US" sz="4800" b="1" dirty="0" smtClean="0">
                <a:solidFill>
                  <a:srgbClr val="0070C0"/>
                </a:solidFill>
                <a:latin typeface="Freestyle Script" pitchFamily="66" charset="0"/>
              </a:rPr>
              <a:t>Hawaiian Day Monday</a:t>
            </a:r>
            <a:endParaRPr lang="en-US" sz="4800" b="1" dirty="0">
              <a:solidFill>
                <a:srgbClr val="0070C0"/>
              </a:solidFill>
              <a:latin typeface="Freestyle Script" pitchFamily="66" charset="0"/>
            </a:endParaRPr>
          </a:p>
          <a:p>
            <a:endParaRPr lang="en-US" dirty="0"/>
          </a:p>
        </p:txBody>
      </p:sp>
      <p:pic>
        <p:nvPicPr>
          <p:cNvPr id="27650" name="Picture 2" descr="C:\Users\dstarbu\AppData\Local\Microsoft\Windows\Temporary Internet Files\Content.IE5\2PUEW0UN\MM900046584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84074"/>
            <a:ext cx="3208491" cy="196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34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>
                <a:solidFill>
                  <a:srgbClr val="FF0000"/>
                </a:solidFill>
              </a:rPr>
              <a:t>HW DUE: Pg. </a:t>
            </a:r>
            <a:r>
              <a:rPr lang="en-US" sz="3200" b="1" dirty="0" smtClean="0">
                <a:solidFill>
                  <a:srgbClr val="FF0000"/>
                </a:solidFill>
              </a:rPr>
              <a:t>421-22/ </a:t>
            </a:r>
            <a:r>
              <a:rPr lang="en-US" sz="3200" b="1" dirty="0">
                <a:solidFill>
                  <a:srgbClr val="FF0000"/>
                </a:solidFill>
              </a:rPr>
              <a:t>#1-12, 23-32; </a:t>
            </a:r>
            <a:r>
              <a:rPr lang="en-US" sz="3200" b="1" dirty="0" smtClean="0">
                <a:solidFill>
                  <a:srgbClr val="FF0000"/>
                </a:solidFill>
              </a:rPr>
              <a:t>41-48</a:t>
            </a:r>
            <a:r>
              <a:rPr lang="en-US" sz="3200" b="1" dirty="0">
                <a:solidFill>
                  <a:srgbClr val="FF0000"/>
                </a:solidFill>
              </a:rPr>
              <a:t>, </a:t>
            </a:r>
            <a:r>
              <a:rPr lang="en-US" sz="3200" b="1" dirty="0" smtClean="0">
                <a:solidFill>
                  <a:srgbClr val="FF0000"/>
                </a:solidFill>
              </a:rPr>
              <a:t>53-55; </a:t>
            </a:r>
            <a:r>
              <a:rPr lang="en-US" sz="3200" b="1" dirty="0" err="1" smtClean="0">
                <a:solidFill>
                  <a:srgbClr val="FF0000"/>
                </a:solidFill>
              </a:rPr>
              <a:t>WSheet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</a:rPr>
              <a:t>‘Sinusoids</a:t>
            </a:r>
            <a:r>
              <a:rPr lang="en-US" sz="3200" b="1" dirty="0" smtClean="0">
                <a:solidFill>
                  <a:srgbClr val="FF0000"/>
                </a:solidFill>
              </a:rPr>
              <a:t>’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002060"/>
                </a:solidFill>
              </a:rPr>
              <a:t>Complete: Quick Review/ Pg. 431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002060"/>
                </a:solidFill>
              </a:rPr>
              <a:t>Group Problems – Present TOMORROW</a:t>
            </a:r>
            <a:endParaRPr lang="en-US" sz="3300" b="1" dirty="0">
              <a:solidFill>
                <a:srgbClr val="002060"/>
              </a:solidFill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+mj-lt"/>
              </a:rPr>
              <a:t>HW: Pg. 432/ #9-15</a:t>
            </a:r>
          </a:p>
          <a:p>
            <a:r>
              <a:rPr lang="en-US" sz="3200" b="1" dirty="0" smtClean="0">
                <a:solidFill>
                  <a:srgbClr val="003300"/>
                </a:solidFill>
                <a:latin typeface="+mj-lt"/>
              </a:rPr>
              <a:t>Quiz: Wed./Thurs.</a:t>
            </a:r>
            <a:endParaRPr lang="en-US" sz="3200" b="1" dirty="0">
              <a:solidFill>
                <a:srgbClr val="003300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Edwardian Script ITC" pitchFamily="66" charset="0"/>
              </a:rPr>
              <a:t>Tuesday </a:t>
            </a:r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latin typeface="Edwardian Script ITC" pitchFamily="66" charset="0"/>
              </a:rPr>
              <a:t>– ‘Dress to Impress’ </a:t>
            </a: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WTZ3S8M0\MP90044863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3733800"/>
            <a:ext cx="1883291" cy="28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26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302327"/>
            <a:ext cx="8382000" cy="5417127"/>
          </a:xfrm>
        </p:spPr>
        <p:txBody>
          <a:bodyPr>
            <a:normAutofit fontScale="85000" lnSpcReduction="10000"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HW Due: </a:t>
            </a:r>
            <a:r>
              <a:rPr lang="en-US" sz="2800" b="1" dirty="0">
                <a:solidFill>
                  <a:srgbClr val="C00000"/>
                </a:solidFill>
              </a:rPr>
              <a:t>Pg. 102/ #9-34 </a:t>
            </a:r>
            <a:r>
              <a:rPr lang="en-US" sz="2800" b="1" dirty="0" smtClean="0">
                <a:solidFill>
                  <a:srgbClr val="C00000"/>
                </a:solidFill>
              </a:rPr>
              <a:t>- Be </a:t>
            </a:r>
            <a:r>
              <a:rPr lang="en-US" sz="2800" b="1" dirty="0">
                <a:solidFill>
                  <a:srgbClr val="C00000"/>
                </a:solidFill>
              </a:rPr>
              <a:t>sure to complete graphs on GRAPH </a:t>
            </a:r>
            <a:r>
              <a:rPr lang="en-US" sz="2800" b="1" dirty="0" smtClean="0">
                <a:solidFill>
                  <a:srgbClr val="C00000"/>
                </a:solidFill>
              </a:rPr>
              <a:t>PAPER</a:t>
            </a:r>
          </a:p>
          <a:p>
            <a:r>
              <a:rPr lang="en-US" sz="2800" b="1" dirty="0">
                <a:solidFill>
                  <a:srgbClr val="002060"/>
                </a:solidFill>
                <a:cs typeface="Aharoni" pitchFamily="2" charset="-79"/>
              </a:rPr>
              <a:t>Read Pg. 90-96/ Write a CLASS DEFINITION for the </a:t>
            </a:r>
            <a:r>
              <a:rPr lang="en-US" sz="2800" b="1" dirty="0" smtClean="0">
                <a:solidFill>
                  <a:srgbClr val="002060"/>
                </a:solidFill>
                <a:cs typeface="Aharoni" pitchFamily="2" charset="-79"/>
              </a:rPr>
              <a:t>following (Monday CW):</a:t>
            </a:r>
            <a:endParaRPr lang="en-US" sz="2800" b="1" dirty="0">
              <a:solidFill>
                <a:srgbClr val="002060"/>
              </a:solidFill>
              <a:cs typeface="Aharoni" pitchFamily="2" charset="-79"/>
            </a:endParaRP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Domain, Range, Increasing f(x), Decreasing f(x),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Bounds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and Extremes, Continuous and Removable Discontinuity (2), Jump Discontinuity, Infinite Discontinuity</a:t>
            </a:r>
          </a:p>
          <a:p>
            <a:r>
              <a:rPr lang="en-US" sz="3300" b="1" dirty="0" smtClean="0">
                <a:solidFill>
                  <a:srgbClr val="165E22"/>
                </a:solidFill>
              </a:rPr>
              <a:t>CW: Pg. 102/#41-46</a:t>
            </a:r>
            <a:endParaRPr lang="en-US" sz="3300" b="1" dirty="0">
              <a:solidFill>
                <a:srgbClr val="165E22"/>
              </a:solidFill>
            </a:endParaRPr>
          </a:p>
          <a:p>
            <a:pPr marL="347663" lvl="1" indent="-342900">
              <a:buFont typeface="Courier New" pitchFamily="49" charset="0"/>
              <a:buChar char="o"/>
            </a:pPr>
            <a:r>
              <a:rPr lang="en-US" sz="3300" b="1" dirty="0" smtClean="0"/>
              <a:t>Group Functions – Identify the Following:</a:t>
            </a:r>
          </a:p>
          <a:p>
            <a:pPr lvl="2"/>
            <a:r>
              <a:rPr lang="en-US" sz="2800" b="1" dirty="0" smtClean="0"/>
              <a:t>Domain and Range</a:t>
            </a:r>
          </a:p>
          <a:p>
            <a:pPr lvl="2"/>
            <a:r>
              <a:rPr lang="en-US" sz="2800" b="1" dirty="0" smtClean="0"/>
              <a:t>Intervals of INCREASE and DECREASE</a:t>
            </a:r>
          </a:p>
          <a:p>
            <a:pPr lvl="2"/>
            <a:r>
              <a:rPr lang="en-US" sz="2800" b="1" dirty="0" smtClean="0"/>
              <a:t>Bounds, Extremes</a:t>
            </a:r>
          </a:p>
          <a:p>
            <a:pPr lvl="2"/>
            <a:r>
              <a:rPr lang="en-US" sz="2800" b="1" dirty="0" smtClean="0"/>
              <a:t>Continuous or Discontinuous?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pPr marL="457200" lvl="2" indent="-457200"/>
            <a:r>
              <a:rPr lang="en-US" sz="3300" b="1" dirty="0" smtClean="0">
                <a:solidFill>
                  <a:srgbClr val="C00000"/>
                </a:solidFill>
              </a:rPr>
              <a:t>HW</a:t>
            </a:r>
            <a:r>
              <a:rPr lang="en-US" sz="3300" b="1" dirty="0">
                <a:solidFill>
                  <a:srgbClr val="C00000"/>
                </a:solidFill>
              </a:rPr>
              <a:t>: Pg. 103/#47-62 – Due </a:t>
            </a:r>
            <a:r>
              <a:rPr lang="en-US" sz="3300" b="1" dirty="0" smtClean="0">
                <a:solidFill>
                  <a:srgbClr val="C00000"/>
                </a:solidFill>
              </a:rPr>
              <a:t>Monday</a:t>
            </a:r>
            <a:endParaRPr lang="en-US" sz="3300" b="1" dirty="0">
              <a:solidFill>
                <a:srgbClr val="C00000"/>
              </a:solidFill>
            </a:endParaRPr>
          </a:p>
          <a:p>
            <a:pPr lvl="2"/>
            <a:endParaRPr lang="en-US" sz="3300" b="1" dirty="0" smtClean="0"/>
          </a:p>
          <a:p>
            <a:pPr lvl="2"/>
            <a:endParaRPr lang="en-US" sz="3300" b="1" dirty="0" smtClean="0"/>
          </a:p>
          <a:p>
            <a:pPr marL="731520" lvl="2" indent="0">
              <a:buNone/>
            </a:pPr>
            <a:endParaRPr lang="en-US" b="1" dirty="0" smtClean="0"/>
          </a:p>
          <a:p>
            <a:pPr lvl="1"/>
            <a:endParaRPr lang="en-US" b="1" dirty="0" smtClean="0"/>
          </a:p>
        </p:txBody>
      </p:sp>
      <p:pic>
        <p:nvPicPr>
          <p:cNvPr id="4" name="Picture 3" descr="C:\Users\dstarbu\AppData\Local\Microsoft\Windows\Temporary Internet Files\Content.IE5\WDNUO2VQ\MC9003836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3489" y="4572000"/>
            <a:ext cx="192051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53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90600"/>
            <a:ext cx="8534400" cy="4577158"/>
          </a:xfrm>
        </p:spPr>
        <p:txBody>
          <a:bodyPr>
            <a:normAutofit fontScale="25000" lnSpcReduction="2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9600" b="1" dirty="0">
                <a:solidFill>
                  <a:srgbClr val="FF0000"/>
                </a:solidFill>
              </a:rPr>
              <a:t>HW DUE: Pg. </a:t>
            </a:r>
            <a:r>
              <a:rPr lang="en-US" sz="9600" b="1" dirty="0" smtClean="0">
                <a:solidFill>
                  <a:srgbClr val="FF0000"/>
                </a:solidFill>
              </a:rPr>
              <a:t>421-422/ #41-48</a:t>
            </a:r>
            <a:r>
              <a:rPr lang="en-US" sz="9600" b="1" dirty="0">
                <a:solidFill>
                  <a:srgbClr val="FF0000"/>
                </a:solidFill>
              </a:rPr>
              <a:t>, 53-55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9600" b="1" dirty="0" smtClean="0">
                <a:solidFill>
                  <a:srgbClr val="002060"/>
                </a:solidFill>
              </a:rPr>
              <a:t>Group </a:t>
            </a:r>
            <a:r>
              <a:rPr lang="en-US" sz="9600" b="1" dirty="0">
                <a:solidFill>
                  <a:srgbClr val="002060"/>
                </a:solidFill>
              </a:rPr>
              <a:t>Problems </a:t>
            </a:r>
            <a:r>
              <a:rPr lang="en-US" sz="9600" b="1" dirty="0" smtClean="0">
                <a:solidFill>
                  <a:srgbClr val="002060"/>
                </a:solidFill>
              </a:rPr>
              <a:t>– Pg. 431 – Due at 2:30</a:t>
            </a:r>
            <a:endParaRPr lang="en-US" sz="9600" b="1" dirty="0">
              <a:solidFill>
                <a:srgbClr val="002060"/>
              </a:solidFill>
            </a:endParaRP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CW Section of Binder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Each Group = 1 Paper; </a:t>
            </a:r>
          </a:p>
          <a:p>
            <a:pPr marL="822960" lvl="3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Sketch</a:t>
            </a:r>
          </a:p>
          <a:p>
            <a:pPr marL="822960" lvl="3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Equation and solving showing ALL work</a:t>
            </a:r>
          </a:p>
          <a:p>
            <a:pPr marL="574675" lvl="3" indent="-571500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3300"/>
                </a:solidFill>
              </a:rPr>
              <a:t>Graph: 15 + 22 </a:t>
            </a:r>
            <a:r>
              <a:rPr lang="en-US" sz="9600" b="1" dirty="0" err="1" smtClean="0">
                <a:solidFill>
                  <a:srgbClr val="003300"/>
                </a:solidFill>
              </a:rPr>
              <a:t>cos</a:t>
            </a:r>
            <a:r>
              <a:rPr lang="en-US" sz="9600" b="1" dirty="0" smtClean="0">
                <a:solidFill>
                  <a:srgbClr val="003300"/>
                </a:solidFill>
              </a:rPr>
              <a:t>(4x)</a:t>
            </a:r>
          </a:p>
          <a:p>
            <a:r>
              <a:rPr lang="en-US" sz="9600" b="1" dirty="0">
                <a:solidFill>
                  <a:srgbClr val="FF0000"/>
                </a:solidFill>
              </a:rPr>
              <a:t>HW: Pg. 432/ #</a:t>
            </a:r>
            <a:r>
              <a:rPr lang="en-US" sz="9600" b="1" dirty="0" smtClean="0">
                <a:solidFill>
                  <a:srgbClr val="FF0000"/>
                </a:solidFill>
              </a:rPr>
              <a:t>9-15</a:t>
            </a:r>
          </a:p>
          <a:p>
            <a:r>
              <a:rPr lang="en-US" sz="9600" b="1" dirty="0" smtClean="0">
                <a:solidFill>
                  <a:srgbClr val="EC37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Quiz Tomorrow/Thursday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Sketching and Solving Trig Equations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Ferris Wheel Problem</a:t>
            </a:r>
          </a:p>
          <a:p>
            <a:pPr lvl="2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 Angular Speed, Circumference, Solving etc…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Amplitude, Period, Frequency, Mid-Line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Finding </a:t>
            </a:r>
            <a:r>
              <a:rPr lang="en-US" sz="96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   using Trig Table/Unit Circle</a:t>
            </a:r>
          </a:p>
          <a:p>
            <a:pPr marL="365760" lvl="1" indent="0" algn="ctr">
              <a:buNone/>
            </a:pPr>
            <a:endParaRPr lang="en-US" sz="9600" b="1" dirty="0" smtClean="0">
              <a:solidFill>
                <a:srgbClr val="002060"/>
              </a:solidFill>
            </a:endParaRPr>
          </a:p>
          <a:p>
            <a:pPr marL="365760" lvl="1" indent="0" algn="ctr">
              <a:buNone/>
            </a:pPr>
            <a:r>
              <a:rPr lang="en-US" sz="9600" b="1" dirty="0" smtClean="0">
                <a:solidFill>
                  <a:srgbClr val="002060"/>
                </a:solidFill>
              </a:rPr>
              <a:t>Tomorrow – </a:t>
            </a:r>
            <a:r>
              <a:rPr lang="en-US" sz="9600" b="1" dirty="0" err="1" smtClean="0">
                <a:solidFill>
                  <a:srgbClr val="002060"/>
                </a:solidFill>
              </a:rPr>
              <a:t>SportsCenter</a:t>
            </a:r>
            <a:r>
              <a:rPr lang="en-US" sz="9600" b="1" dirty="0" smtClean="0">
                <a:solidFill>
                  <a:srgbClr val="002060"/>
                </a:solidFill>
              </a:rPr>
              <a:t> Day</a:t>
            </a:r>
          </a:p>
          <a:p>
            <a:pPr marL="365760" lvl="1" indent="0" algn="ctr">
              <a:buNone/>
            </a:pPr>
            <a:endParaRPr lang="en-US" sz="6000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27653" name="Picture 5" descr="C:\Users\dstarbu\AppData\Local\Microsoft\Windows\Temporary Internet Files\Content.IE5\AECW5UFU\MC90024188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9" y="5610352"/>
            <a:ext cx="1385647" cy="124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289925"/>
              </p:ext>
            </p:extLst>
          </p:nvPr>
        </p:nvGraphicFramePr>
        <p:xfrm>
          <a:off x="2286000" y="57658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46" name="Equation" r:id="rId4" imgW="139680" imgH="177480" progId="Equation.DSMT4">
                  <p:embed/>
                </p:oleObj>
              </mc:Choice>
              <mc:Fallback>
                <p:oleObj name="Equation" r:id="rId4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5765800"/>
                        <a:ext cx="304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233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TEST Today:</a:t>
            </a:r>
          </a:p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You need:</a:t>
            </a:r>
          </a:p>
          <a:p>
            <a:pPr lvl="1"/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Unit Circle/TRIG Table Yellow page notes, pencil, calculator</a:t>
            </a:r>
          </a:p>
          <a:p>
            <a:pPr marL="273050" lvl="1" indent="-273050"/>
            <a:r>
              <a:rPr lang="en-US" sz="3200" b="1" dirty="0" smtClean="0">
                <a:solidFill>
                  <a:srgbClr val="FF0000"/>
                </a:solidFill>
              </a:rPr>
              <a:t>HW</a:t>
            </a:r>
            <a:r>
              <a:rPr lang="en-US" sz="3200" b="1" dirty="0">
                <a:solidFill>
                  <a:srgbClr val="FF0000"/>
                </a:solidFill>
              </a:rPr>
              <a:t>: Pg. 432/ #</a:t>
            </a:r>
            <a:r>
              <a:rPr lang="en-US" sz="3200" b="1" dirty="0" smtClean="0">
                <a:solidFill>
                  <a:srgbClr val="FF0000"/>
                </a:solidFill>
              </a:rPr>
              <a:t>9-15 Due Friday</a:t>
            </a:r>
            <a:endParaRPr lang="en-US" sz="32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8674" name="Picture 2" descr="C:\Users\dstarbu\AppData\Local\Microsoft\Windows\Temporary Internet Files\Content.IE5\2PUEW0UN\MP90039957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534133"/>
            <a:ext cx="1742661" cy="217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189834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FF0000"/>
                </a:solidFill>
              </a:rPr>
              <a:t>HW DUE: </a:t>
            </a:r>
            <a:r>
              <a:rPr lang="en-US" sz="3200" b="1" dirty="0">
                <a:solidFill>
                  <a:srgbClr val="FF0000"/>
                </a:solidFill>
              </a:rPr>
              <a:t>Pg. 432/ #</a:t>
            </a:r>
            <a:r>
              <a:rPr lang="en-US" sz="3200" b="1" dirty="0" smtClean="0">
                <a:solidFill>
                  <a:srgbClr val="FF0000"/>
                </a:solidFill>
              </a:rPr>
              <a:t>9-15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Trig POST Test Review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Assembly Schedule TODAY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8674" name="Picture 2" descr="C:\Users\dstarbu\AppData\Local\Microsoft\Windows\Temporary Internet Files\Content.IE5\GXCNT3Q0\MC9002889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91000"/>
            <a:ext cx="3864837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714493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FF0000"/>
                </a:solidFill>
              </a:rPr>
              <a:t>Due TODAY: Trig </a:t>
            </a:r>
            <a:r>
              <a:rPr lang="en-US" sz="3200" b="1" dirty="0">
                <a:solidFill>
                  <a:srgbClr val="FF0000"/>
                </a:solidFill>
              </a:rPr>
              <a:t>POST Test Review</a:t>
            </a:r>
          </a:p>
          <a:p>
            <a:r>
              <a:rPr lang="en-US" dirty="0" smtClean="0"/>
              <a:t>Convert from RADIANS &lt;&gt; DEGREES: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Find the SIX TRIG RATIOS for the point or angle: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287457"/>
              </p:ext>
            </p:extLst>
          </p:nvPr>
        </p:nvGraphicFramePr>
        <p:xfrm>
          <a:off x="2514600" y="2667000"/>
          <a:ext cx="4038600" cy="126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38" name="Equation" r:id="rId3" imgW="1257120" imgH="393480" progId="Equation.DSMT4">
                  <p:embed/>
                </p:oleObj>
              </mc:Choice>
              <mc:Fallback>
                <p:oleObj name="Equation" r:id="rId3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4600" y="2667000"/>
                        <a:ext cx="4038600" cy="1264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097874"/>
              </p:ext>
            </p:extLst>
          </p:nvPr>
        </p:nvGraphicFramePr>
        <p:xfrm>
          <a:off x="2286000" y="4495800"/>
          <a:ext cx="4479664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39" name="Equation" r:id="rId5" imgW="1358640" imgH="393480" progId="Equation.DSMT4">
                  <p:embed/>
                </p:oleObj>
              </mc:Choice>
              <mc:Fallback>
                <p:oleObj name="Equation" r:id="rId5" imgW="13586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0" y="4495800"/>
                        <a:ext cx="4479664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3841977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and 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r>
              <a:rPr lang="en-US" dirty="0" smtClean="0"/>
              <a:t>Mr. Nibs is again, stuck in a tree! The fireman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can see him at an angle of        .   The fireman is    </a:t>
            </a:r>
          </a:p>
          <a:p>
            <a:pPr marL="0" indent="0">
              <a:buNone/>
            </a:pPr>
            <a:r>
              <a:rPr lang="en-US" dirty="0" smtClean="0"/>
              <a:t>     standing 28 feet from the tree. How high up is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Mr. Nibs?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HW: Pg. 439/ #1-81 </a:t>
            </a:r>
            <a:r>
              <a:rPr lang="en-US" b="1" u="sng" dirty="0" smtClean="0">
                <a:solidFill>
                  <a:srgbClr val="FF0000"/>
                </a:solidFill>
              </a:rPr>
              <a:t>ODDS</a:t>
            </a:r>
            <a:r>
              <a:rPr lang="en-US" b="1" dirty="0" smtClean="0">
                <a:solidFill>
                  <a:srgbClr val="FF0000"/>
                </a:solidFill>
              </a:rPr>
              <a:t> - Due WED./THURS. 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945791"/>
              </p:ext>
            </p:extLst>
          </p:nvPr>
        </p:nvGraphicFramePr>
        <p:xfrm>
          <a:off x="4773562" y="2209800"/>
          <a:ext cx="5604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74" name="Equation" r:id="rId3" imgW="241200" imgH="393480" progId="Equation.DSMT4">
                  <p:embed/>
                </p:oleObj>
              </mc:Choice>
              <mc:Fallback>
                <p:oleObj name="Equation" r:id="rId3" imgW="241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73562" y="2209800"/>
                        <a:ext cx="560438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 descr="C:\Users\dstarbu\AppData\Local\Microsoft\Windows\Temporary Internet Files\Content.IE5\2PUEW0UN\MC9000787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17957"/>
            <a:ext cx="1981200" cy="224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9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439/ #1-81 </a:t>
            </a:r>
            <a:r>
              <a:rPr lang="en-US" b="1" u="sng" dirty="0" smtClean="0">
                <a:solidFill>
                  <a:srgbClr val="FF0000"/>
                </a:solidFill>
              </a:rPr>
              <a:t>ODDS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TRIG POST Test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In Class: Identities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Exploration #2 Pg. 378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Exploration #1 Pg.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445</a:t>
            </a:r>
          </a:p>
          <a:p>
            <a:pPr marL="365760" lvl="1" indent="0">
              <a:buNone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62400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6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l" rtl="0">
              <a:spcBef>
                <a:spcPct val="0"/>
              </a:spcBef>
            </a:pPr>
            <a:r>
              <a:rPr lang="en-US" sz="4000" b="1" dirty="0" smtClean="0">
                <a:solidFill>
                  <a:srgbClr val="7030A0"/>
                </a:solidFill>
              </a:rPr>
              <a:t>Pre-Calculus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8077200" cy="4568952"/>
          </a:xfrm>
        </p:spPr>
        <p:txBody>
          <a:bodyPr>
            <a:normAutofit/>
          </a:bodyPr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C00000"/>
                </a:solidFill>
              </a:rPr>
              <a:t>HW DUE TODAY: </a:t>
            </a:r>
            <a:r>
              <a:rPr lang="en-US" sz="2800" b="1" dirty="0">
                <a:solidFill>
                  <a:srgbClr val="C00000"/>
                </a:solidFill>
              </a:rPr>
              <a:t>Pg. 494/ #1-20, #</a:t>
            </a:r>
            <a:r>
              <a:rPr lang="en-US" sz="2800" b="1" dirty="0" smtClean="0">
                <a:solidFill>
                  <a:srgbClr val="C00000"/>
                </a:solidFill>
              </a:rPr>
              <a:t>21-34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Project Group List – 3 students per group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Group Exploration for Project</a:t>
            </a:r>
          </a:p>
          <a:p>
            <a:pPr marL="548640" lvl="3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You need:</a:t>
            </a:r>
          </a:p>
          <a:p>
            <a:pPr marL="822960" lvl="4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600" b="1" dirty="0" smtClean="0">
                <a:solidFill>
                  <a:srgbClr val="002060"/>
                </a:solidFill>
              </a:rPr>
              <a:t>Calculator, graph paper, pencil</a:t>
            </a:r>
          </a:p>
          <a:p>
            <a:pPr marL="457200" lvl="4" indent="-45720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002060"/>
                </a:solidFill>
              </a:rPr>
              <a:t>Project Due – THURSDAY MAY 7</a:t>
            </a:r>
          </a:p>
          <a:p>
            <a:pPr marL="457200" lvl="4" indent="-45720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C00000"/>
                </a:solidFill>
              </a:rPr>
              <a:t>No late projects accepted after 3 p.m. MAY 8</a:t>
            </a:r>
          </a:p>
          <a:p>
            <a:pPr marL="457200" lvl="4" indent="-45720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44034" name="Picture 2" descr="C:\Users\dstarbu\AppData\Local\Microsoft\Windows\Temporary Internet Files\Content.IE5\AECW5UFU\MC9004374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1876425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4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Pg.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78/ #1-9</a:t>
            </a:r>
          </a:p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In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Class: Identities</a:t>
            </a:r>
          </a:p>
          <a:p>
            <a:pPr lvl="1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Exploration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#1 Pg.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445</a:t>
            </a:r>
          </a:p>
          <a:p>
            <a:pPr lvl="1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Pg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. 451/ #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1-4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Notes on Identities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HW: Pg</a:t>
            </a:r>
            <a:r>
              <a:rPr lang="en-US" sz="2800" b="1" dirty="0">
                <a:solidFill>
                  <a:srgbClr val="C00000"/>
                </a:solidFill>
              </a:rPr>
              <a:t>. 451/ #</a:t>
            </a:r>
            <a:r>
              <a:rPr lang="en-US" sz="2800" b="1" dirty="0" smtClean="0">
                <a:solidFill>
                  <a:srgbClr val="C00000"/>
                </a:solidFill>
              </a:rPr>
              <a:t>5-22</a:t>
            </a:r>
            <a:endParaRPr lang="en-US" sz="2800" b="1" dirty="0">
              <a:solidFill>
                <a:srgbClr val="C00000"/>
              </a:solidFill>
            </a:endParaRPr>
          </a:p>
          <a:p>
            <a:pPr marL="365760" lvl="1" indent="0">
              <a:buNone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538587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2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pPr marL="457200" lvl="1" indent="-457200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Copy the CLASS OBJECTIVE in the CW Section of your binder</a:t>
            </a:r>
          </a:p>
          <a:p>
            <a:pPr marL="457200" lvl="1" indent="-457200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Starter: Complete Pg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. 451/ #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1-4</a:t>
            </a:r>
          </a:p>
          <a:p>
            <a:pPr marL="457200" lvl="1" indent="-457200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Notes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on Identities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HW: Pg. 451/ #5-22</a:t>
            </a:r>
          </a:p>
          <a:p>
            <a:pPr marL="273050" indent="-273050"/>
            <a:endParaRPr lang="en-US" dirty="0"/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71" y="4538587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4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451/ #</a:t>
            </a:r>
            <a:r>
              <a:rPr lang="en-US" b="1" dirty="0" smtClean="0">
                <a:solidFill>
                  <a:srgbClr val="C00000"/>
                </a:solidFill>
              </a:rPr>
              <a:t>5-22, Pg</a:t>
            </a:r>
            <a:r>
              <a:rPr lang="en-US" b="1" dirty="0">
                <a:solidFill>
                  <a:srgbClr val="C00000"/>
                </a:solidFill>
              </a:rPr>
              <a:t>. 452/ 27-38</a:t>
            </a:r>
            <a:r>
              <a:rPr lang="en-US" b="1" dirty="0" smtClean="0">
                <a:solidFill>
                  <a:srgbClr val="C00000"/>
                </a:solidFill>
              </a:rPr>
              <a:t> Due Friday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Group Problems</a:t>
            </a:r>
          </a:p>
          <a:p>
            <a:pPr lvl="1"/>
            <a:r>
              <a:rPr lang="en-US" b="1" dirty="0" smtClean="0"/>
              <a:t>Solve your problem using IDENTITIES, showing all steps. Be ready to present at 8:15 (2:20)</a:t>
            </a:r>
            <a:endParaRPr lang="en-US" b="1" dirty="0"/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733800"/>
            <a:ext cx="3302959" cy="267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8765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C:\Users\dstarbu\AppData\Local\Microsoft\Windows\Temporary Internet Files\Content.IE5\OMC3L225\MC90036116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"/>
            <a:ext cx="1972797" cy="19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 lnSpcReduction="10000"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HW Due: Pg. 102/ #9-34 - Be sure </a:t>
            </a:r>
            <a:r>
              <a:rPr lang="en-US" sz="2800" b="1" dirty="0" smtClean="0">
                <a:solidFill>
                  <a:srgbClr val="C00000"/>
                </a:solidFill>
              </a:rPr>
              <a:t>graphs </a:t>
            </a:r>
            <a:r>
              <a:rPr lang="en-US" sz="2800" b="1" dirty="0">
                <a:solidFill>
                  <a:srgbClr val="C00000"/>
                </a:solidFill>
              </a:rPr>
              <a:t>on GRAPH </a:t>
            </a:r>
            <a:r>
              <a:rPr lang="en-US" sz="2800" b="1" dirty="0" smtClean="0">
                <a:solidFill>
                  <a:srgbClr val="C00000"/>
                </a:solidFill>
              </a:rPr>
              <a:t>PAPER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300" b="1" dirty="0">
                <a:solidFill>
                  <a:srgbClr val="C00000"/>
                </a:solidFill>
              </a:rPr>
              <a:t>HW: Pg. 103/#47-62 – Due </a:t>
            </a:r>
            <a:r>
              <a:rPr lang="en-US" sz="3300" b="1" dirty="0" smtClean="0">
                <a:solidFill>
                  <a:srgbClr val="C00000"/>
                </a:solidFill>
              </a:rPr>
              <a:t>Tuesday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Progress Reports – Parent Signatures</a:t>
            </a:r>
          </a:p>
          <a:p>
            <a:r>
              <a:rPr 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NOTES</a:t>
            </a:r>
            <a:r>
              <a:rPr lang="en-US" sz="2800" b="1" dirty="0" smtClean="0">
                <a:solidFill>
                  <a:srgbClr val="002060"/>
                </a:solidFill>
                <a:cs typeface="Aharoni" pitchFamily="2" charset="-79"/>
              </a:rPr>
              <a:t> - Read </a:t>
            </a:r>
            <a:r>
              <a:rPr lang="en-US" sz="2800" b="1" dirty="0">
                <a:solidFill>
                  <a:srgbClr val="002060"/>
                </a:solidFill>
                <a:cs typeface="Aharoni" pitchFamily="2" charset="-79"/>
              </a:rPr>
              <a:t>Pg. 90-96/ Write a CLASS DEFINITION for the following (Monday CW):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Domain, Range, Increasing f(x), Decreasing f(x), Bounds and Extremes, Continuous and Removable Discontinuity (2), Jump Discontinuity, Infinite Discontinuity</a:t>
            </a:r>
          </a:p>
          <a:p>
            <a:r>
              <a:rPr lang="en-US" sz="3300" b="1" dirty="0">
                <a:solidFill>
                  <a:srgbClr val="165E22"/>
                </a:solidFill>
              </a:rPr>
              <a:t>CW: Pg. 102/#41-46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57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WORKSHEET: Trig Review and Identities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451/ #5-22, Pg. 452/ 27-38 Due Friday</a:t>
            </a:r>
          </a:p>
          <a:p>
            <a:endParaRPr lang="en-US" dirty="0"/>
          </a:p>
        </p:txBody>
      </p:sp>
      <p:pic>
        <p:nvPicPr>
          <p:cNvPr id="30722" name="Picture 2" descr="C:\Users\dstarbu\AppData\Local\Microsoft\Windows\Temporary Internet Files\Content.IE5\GXCNT3Q0\MC9000788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177" y="4985745"/>
            <a:ext cx="2918129" cy="185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dstarbu\AppData\Local\Microsoft\Windows\Temporary Internet Files\Content.IE5\AECW5UFU\MC90029630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343958"/>
            <a:ext cx="3530600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654285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451/ #5-22, Pg. 452/ </a:t>
            </a:r>
            <a:r>
              <a:rPr lang="en-US" b="1" dirty="0" smtClean="0">
                <a:solidFill>
                  <a:srgbClr val="C00000"/>
                </a:solidFill>
              </a:rPr>
              <a:t>#27-38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#35?? !</a:t>
            </a:r>
          </a:p>
          <a:p>
            <a:r>
              <a:rPr lang="en-US" b="1" dirty="0">
                <a:solidFill>
                  <a:srgbClr val="003300"/>
                </a:solidFill>
              </a:rPr>
              <a:t>In Class: Pg. 452/ #23-26</a:t>
            </a:r>
          </a:p>
          <a:p>
            <a:endParaRPr lang="en-US" dirty="0"/>
          </a:p>
        </p:txBody>
      </p:sp>
      <p:pic>
        <p:nvPicPr>
          <p:cNvPr id="30723" name="Picture 3" descr="C:\Users\dstarbu\AppData\Local\Microsoft\Windows\Temporary Internet Files\Content.IE5\2PUEW0UN\MC9000602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971" y="3276600"/>
            <a:ext cx="2971800" cy="306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31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1896" y="1146048"/>
            <a:ext cx="7467600" cy="4035552"/>
          </a:xfrm>
        </p:spPr>
        <p:txBody>
          <a:bodyPr/>
          <a:lstStyle/>
          <a:p>
            <a:r>
              <a:rPr lang="en-US" b="1" dirty="0" smtClean="0"/>
              <a:t>Starter: Prove the equations are TRUE showing all work and stating the identities you used: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067228"/>
              </p:ext>
            </p:extLst>
          </p:nvPr>
        </p:nvGraphicFramePr>
        <p:xfrm>
          <a:off x="1143000" y="2362200"/>
          <a:ext cx="652462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48" name="Equation" r:id="rId3" imgW="1739880" imgH="711000" progId="Equation.DSMT4">
                  <p:embed/>
                </p:oleObj>
              </mc:Choice>
              <mc:Fallback>
                <p:oleObj name="Equation" r:id="rId3" imgW="173988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2362200"/>
                        <a:ext cx="6524625" cy="266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 descr="C:\Users\dstarbu\AppData\Local\Microsoft\Windows\Temporary Internet Files\Content.IE5\WTZ3S8M0\MM900043731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67" y="4800600"/>
            <a:ext cx="1601833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99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HW Due: Pg. 451/ #5-22, Pg. 452/ #</a:t>
            </a:r>
            <a:r>
              <a:rPr lang="en-US" sz="3200" b="1" dirty="0" smtClean="0">
                <a:solidFill>
                  <a:srgbClr val="FF0000"/>
                </a:solidFill>
              </a:rPr>
              <a:t>27-38; </a:t>
            </a:r>
            <a:r>
              <a:rPr lang="en-US" sz="3200" b="1" dirty="0" err="1" smtClean="0">
                <a:solidFill>
                  <a:srgbClr val="FF0000"/>
                </a:solidFill>
              </a:rPr>
              <a:t>Wsheet</a:t>
            </a:r>
            <a:r>
              <a:rPr lang="en-US" sz="3200" b="1" dirty="0" smtClean="0">
                <a:solidFill>
                  <a:srgbClr val="FF0000"/>
                </a:solidFill>
              </a:rPr>
              <a:t> ‘Graphing Circular Functions’ 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Test Corrections and Make Up work due TODAY – 3 p.m.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With your group, complete #39-46 Pg. 452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PROVING Identities – Pg. 460/ #1-10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Group Tasks: #11-18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HW: Pg. 452/ #39-74 Due FRIDAY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Quiz Friday: Identities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32771" name="Picture 3" descr="C:\Users\dstarbu\AppData\Local\Microsoft\Windows\Temporary Internet Files\Content.IE5\AECW5UFU\MC9004325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686" y="-1524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starbu\AppData\Local\Microsoft\Windows\Temporary Internet Files\Content.IE5\AECW5UFU\MC9004325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4986" y="4496028"/>
            <a:ext cx="2361972" cy="236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dstarbu\AppData\Local\Microsoft\Windows\Temporary Internet Files\Content.IE5\AECW5UFU\MC9004325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381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19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286000"/>
            <a:ext cx="585216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572000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Group Quiz – Identities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Each INDIVIDUAL member completes ALL PROBLEMS ON INDIVIDUAL PAPER in CW Section of Binder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Each GROUP turns in ONE (1) COMPLETED QUIZ</a:t>
            </a:r>
          </a:p>
          <a:p>
            <a:pPr lvl="1"/>
            <a:endParaRPr lang="en-US" b="1" dirty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lvl="1"/>
            <a:endParaRPr lang="en-US" b="1" dirty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lvl="1"/>
            <a:endParaRPr lang="en-US" b="1" dirty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FF0000"/>
                </a:solidFill>
              </a:rPr>
              <a:t>HW: Pg. 452/ #39-74 Due </a:t>
            </a:r>
            <a:r>
              <a:rPr lang="en-US" sz="3200" b="1" dirty="0" smtClean="0">
                <a:solidFill>
                  <a:srgbClr val="FF0000"/>
                </a:solidFill>
              </a:rPr>
              <a:t>Monday</a:t>
            </a:r>
            <a:endParaRPr lang="en-US" sz="3200" b="1" dirty="0">
              <a:solidFill>
                <a:srgbClr val="FF0000"/>
              </a:solidFill>
            </a:endParaRPr>
          </a:p>
          <a:p>
            <a:pPr marL="0" lvl="1" indent="0">
              <a:buFont typeface="Courier New" pitchFamily="49" charset="0"/>
              <a:buChar char="o"/>
            </a:pPr>
            <a:endParaRPr lang="en-US" sz="32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75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 Due: Pg</a:t>
            </a:r>
            <a:r>
              <a:rPr lang="en-US" sz="3200" b="1" dirty="0">
                <a:solidFill>
                  <a:srgbClr val="C00000"/>
                </a:solidFill>
              </a:rPr>
              <a:t>. 452/ #</a:t>
            </a:r>
            <a:r>
              <a:rPr lang="en-US" sz="3200" b="1" dirty="0" smtClean="0">
                <a:solidFill>
                  <a:srgbClr val="C00000"/>
                </a:solidFill>
              </a:rPr>
              <a:t>39-74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With your group, complete the 	QUICK REVIEW Pg. 460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Exploration #1, Pg. 463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Notes: Sum-difference, Double and Half Angle Identities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HW: Pg. 468/ #1-22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397508"/>
            <a:ext cx="2813050" cy="229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1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C00000"/>
                </a:solidFill>
              </a:rPr>
              <a:t>HW Due: Pg. 452/ #39-74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Exploration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#1, Pg. 463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Notes: </a:t>
            </a:r>
            <a:endParaRPr lang="en-US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74320" lvl="2" indent="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chemeClr val="tx2">
                    <a:lumMod val="50000"/>
                  </a:schemeClr>
                </a:solidFill>
              </a:rPr>
              <a:t> Sum-difference Identities</a:t>
            </a:r>
          </a:p>
          <a:p>
            <a:pPr marL="274320" lvl="2" indent="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chemeClr val="tx2">
                    <a:lumMod val="50000"/>
                  </a:schemeClr>
                </a:solidFill>
              </a:rPr>
              <a:t> Double </a:t>
            </a:r>
            <a:r>
              <a:rPr lang="en-US" sz="2900" b="1" dirty="0">
                <a:solidFill>
                  <a:schemeClr val="tx2">
                    <a:lumMod val="50000"/>
                  </a:schemeClr>
                </a:solidFill>
              </a:rPr>
              <a:t>and Half Angle Identities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C00000"/>
                </a:solidFill>
              </a:rPr>
              <a:t>HW: Pg. 468/ #</a:t>
            </a:r>
            <a:r>
              <a:rPr lang="en-US" sz="3200" b="1" dirty="0" smtClean="0">
                <a:solidFill>
                  <a:srgbClr val="C00000"/>
                </a:solidFill>
              </a:rPr>
              <a:t>1-22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</a:rPr>
              <a:t>QUIZ: WEDNESDAY, THURSDAY</a:t>
            </a:r>
            <a:endParaRPr lang="en-US" sz="3200" b="1" dirty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36867" name="Picture 3" descr="C:\Users\dstarbu\AppData\Local\Microsoft\Windows\Temporary Internet Files\Content.IE5\2PUEW0UN\MC9001981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968" y="498593"/>
            <a:ext cx="3011032" cy="342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62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3300"/>
                </a:solidFill>
              </a:rPr>
              <a:t>Quiz TODAY!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C00000"/>
                </a:solidFill>
              </a:rPr>
              <a:t>HW: Pg. 468/ #</a:t>
            </a:r>
            <a:r>
              <a:rPr lang="en-US" sz="3200" b="1" dirty="0" smtClean="0">
                <a:solidFill>
                  <a:srgbClr val="C00000"/>
                </a:solidFill>
              </a:rPr>
              <a:t>1-22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Sum/Difference, Double and Half</a:t>
            </a:r>
          </a:p>
          <a:p>
            <a:pPr marL="0" lvl="1" indent="0">
              <a:buNone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 Angle 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dentities </a:t>
            </a:r>
            <a:endParaRPr 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8914" name="Picture 2" descr="C:\Users\dstarbu\AppData\Local\Microsoft\Windows\Temporary Internet Files\Content.IE5\2PUEW0UN\MC9001981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4" y="3962400"/>
            <a:ext cx="2438400" cy="277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18952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3300"/>
                </a:solidFill>
              </a:rPr>
              <a:t> </a:t>
            </a:r>
            <a:r>
              <a:rPr lang="en-US" sz="3600" b="1" dirty="0" smtClean="0">
                <a:solidFill>
                  <a:srgbClr val="003300"/>
                </a:solidFill>
              </a:rPr>
              <a:t>QUIZ Today – You need:</a:t>
            </a:r>
          </a:p>
          <a:p>
            <a:pPr lvl="1"/>
            <a:r>
              <a:rPr lang="en-US" sz="3600" b="1" dirty="0" smtClean="0">
                <a:solidFill>
                  <a:srgbClr val="003300"/>
                </a:solidFill>
              </a:rPr>
              <a:t>Yellow Page Notes</a:t>
            </a:r>
          </a:p>
          <a:p>
            <a:pPr marL="571500" lvl="1" indent="-57150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C00000"/>
                </a:solidFill>
              </a:rPr>
              <a:t>HW</a:t>
            </a:r>
            <a:r>
              <a:rPr lang="en-US" sz="3600" b="1" dirty="0">
                <a:solidFill>
                  <a:srgbClr val="C00000"/>
                </a:solidFill>
              </a:rPr>
              <a:t>: Pg. 468/ #</a:t>
            </a:r>
            <a:r>
              <a:rPr lang="en-US" sz="3600" b="1" dirty="0" smtClean="0">
                <a:solidFill>
                  <a:srgbClr val="C00000"/>
                </a:solidFill>
              </a:rPr>
              <a:t>1-22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Notes: </a:t>
            </a:r>
          </a:p>
          <a:p>
            <a:pPr marL="731520" lvl="2" indent="-457200"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Sum/Difference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, Double and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	Half 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Angle Identities </a:t>
            </a:r>
          </a:p>
          <a:p>
            <a:pPr marL="571500" lvl="1" indent="-571500">
              <a:buFont typeface="Courier New" pitchFamily="49" charset="0"/>
              <a:buChar char="o"/>
            </a:pPr>
            <a:endParaRPr lang="en-US" sz="3600" dirty="0"/>
          </a:p>
        </p:txBody>
      </p:sp>
      <p:pic>
        <p:nvPicPr>
          <p:cNvPr id="40962" name="Picture 2" descr="C:\Users\dstarbu\AppData\Local\Microsoft\Windows\Temporary Internet Files\Content.IE5\AECW5UFU\MP90039012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62200"/>
            <a:ext cx="2591512" cy="184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913507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71500" lvl="1" indent="-571500">
              <a:buFont typeface="Courier New" pitchFamily="49" charset="0"/>
              <a:buChar char="o"/>
            </a:pPr>
            <a:r>
              <a:rPr lang="en-US" sz="3600" b="1" dirty="0">
                <a:solidFill>
                  <a:srgbClr val="C00000"/>
                </a:solidFill>
              </a:rPr>
              <a:t>HW: Pg. 468/ #</a:t>
            </a:r>
            <a:r>
              <a:rPr lang="en-US" sz="3600" b="1" dirty="0" smtClean="0">
                <a:solidFill>
                  <a:srgbClr val="C00000"/>
                </a:solidFill>
              </a:rPr>
              <a:t>1-22</a:t>
            </a:r>
          </a:p>
          <a:p>
            <a:pPr marL="571500" lvl="1" indent="-571500">
              <a:buFont typeface="Courier New" pitchFamily="49" charset="0"/>
              <a:buChar char="o"/>
            </a:pPr>
            <a:r>
              <a:rPr lang="en-US" sz="3300" b="1" dirty="0" smtClean="0">
                <a:solidFill>
                  <a:schemeClr val="accent6">
                    <a:lumMod val="50000"/>
                  </a:schemeClr>
                </a:solidFill>
              </a:rPr>
              <a:t>Notes</a:t>
            </a:r>
            <a:r>
              <a:rPr lang="en-US" sz="3300" b="1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endParaRPr lang="en-US" sz="3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845820" lvl="2" indent="-571500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accent6">
                    <a:lumMod val="50000"/>
                  </a:schemeClr>
                </a:solidFill>
              </a:rPr>
              <a:t>Sum/Difference</a:t>
            </a:r>
            <a:r>
              <a:rPr lang="en-US" sz="3300" b="1" dirty="0">
                <a:solidFill>
                  <a:schemeClr val="accent6">
                    <a:lumMod val="50000"/>
                  </a:schemeClr>
                </a:solidFill>
              </a:rPr>
              <a:t>, Double and 	Half  Angle Identities </a:t>
            </a:r>
            <a:endParaRPr lang="en-US" sz="3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71500" lvl="2" indent="-57150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C00000"/>
                </a:solidFill>
              </a:rPr>
              <a:t>HW: Pg. 475/ #1-36</a:t>
            </a:r>
            <a:endParaRPr lang="en-US" sz="3600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0963" name="Picture 3" descr="C:\Users\dstarbu\AppData\Local\Microsoft\Windows\Temporary Internet Files\Content.IE5\AECW5UFU\MC9002339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471" y="4648200"/>
            <a:ext cx="2559113" cy="203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3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686800" cy="5410200"/>
          </a:xfrm>
        </p:spPr>
        <p:txBody>
          <a:bodyPr>
            <a:normAutofit fontScale="92500"/>
          </a:bodyPr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300" b="1" dirty="0">
                <a:solidFill>
                  <a:srgbClr val="C00000"/>
                </a:solidFill>
              </a:rPr>
              <a:t>HW: Pg. 103/#47-62 – Due Tuesday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Copy Class Objective in CW Section of your 3-ring binder:</a:t>
            </a:r>
          </a:p>
          <a:p>
            <a:pPr marL="0" indent="0">
              <a:buNone/>
            </a:pPr>
            <a:r>
              <a:rPr lang="en-US" sz="3600" b="1" i="1" dirty="0" smtClean="0"/>
              <a:t>Students will DEFINE ODD and EVEN Functions, ASYMPTOTES, HOLES and CALCULATE asymptotes and holes for rational functions.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Interval Notation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Complete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Pg. 102/ 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#47-55 odds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with your 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group</a:t>
            </a:r>
            <a:endParaRPr lang="en-US" b="1" dirty="0" smtClean="0">
              <a:solidFill>
                <a:srgbClr val="C00000"/>
              </a:solidFill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Quiz Friday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Functions, Domain, Range, Increase, Decrease, 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Odd, Even, Asymptotes and Holes</a:t>
            </a:r>
            <a:endParaRPr lang="en-US" b="1" dirty="0">
              <a:solidFill>
                <a:srgbClr val="003300"/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sz="4000" b="1" i="1" dirty="0"/>
          </a:p>
          <a:p>
            <a:endParaRPr lang="en-US" dirty="0"/>
          </a:p>
        </p:txBody>
      </p:sp>
      <p:pic>
        <p:nvPicPr>
          <p:cNvPr id="57346" name="Picture 2" descr="C:\Users\dstarbu\AppData\Local\Microsoft\Windows\Temporary Internet Files\Content.IE5\AECW5UFU\MC900441902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25975" y="3962400"/>
            <a:ext cx="2165625" cy="255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0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7030A0"/>
                </a:solidFill>
              </a:rPr>
              <a:t>Pre-Calculus – Per. 2, 7</a:t>
            </a:r>
            <a:br>
              <a:rPr lang="en-US" sz="3200" b="1" dirty="0">
                <a:solidFill>
                  <a:srgbClr val="7030A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Project Due FRIDAY</a:t>
            </a:r>
          </a:p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Complete Quick Review/ Pg. 511</a:t>
            </a:r>
          </a:p>
          <a:p>
            <a:r>
              <a:rPr lang="en-US" sz="2800" b="1" dirty="0" smtClean="0">
                <a:solidFill>
                  <a:srgbClr val="002060"/>
                </a:solidFill>
              </a:rPr>
              <a:t>Vectors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HW: Pg. 498/ #51-60, 62-64 </a:t>
            </a:r>
            <a:r>
              <a:rPr lang="en-US" sz="2800" b="1" u="sng" dirty="0" smtClean="0">
                <a:solidFill>
                  <a:srgbClr val="C00000"/>
                </a:solidFill>
              </a:rPr>
              <a:t>DUE TUESDAY</a:t>
            </a:r>
          </a:p>
          <a:p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4034" name="Picture 2" descr="C:\Users\dstarbu\AppData\Local\Microsoft\Windows\Temporary Internet Files\Content.IE5\WTZ3S8M0\MP90032119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688080"/>
            <a:ext cx="2471727" cy="295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30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7030A0"/>
                </a:solidFill>
              </a:rPr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3-ring Binder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Task </a:t>
            </a:r>
            <a:r>
              <a:rPr lang="en-US" b="1" dirty="0">
                <a:solidFill>
                  <a:srgbClr val="C00000"/>
                </a:solidFill>
              </a:rPr>
              <a:t>– Pg. 498/ #51-60, 62-64 </a:t>
            </a:r>
            <a:endParaRPr lang="en-US" b="1" dirty="0" smtClean="0">
              <a:solidFill>
                <a:srgbClr val="C00000"/>
              </a:solidFill>
            </a:endParaRP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Due at 9:00 – 1 paper per table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Notes: VECTORS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Exploration #1 – Vector Archery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HW/ Pg. 511/ #1-24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5059" name="Picture 3" descr="C:\Users\dstarbu\AppData\Local\Microsoft\Windows\Temporary Internet Files\Content.IE5\WTZ3S8M0\MC9102169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507744"/>
            <a:ext cx="3810000" cy="226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Per,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153400" cy="5298148"/>
          </a:xfrm>
        </p:spPr>
        <p:txBody>
          <a:bodyPr>
            <a:normAutofit fontScale="92500"/>
          </a:bodyPr>
          <a:lstStyle/>
          <a:p>
            <a:r>
              <a:rPr lang="en-US" sz="3500" b="1" u="sng" dirty="0" smtClean="0">
                <a:solidFill>
                  <a:srgbClr val="00B050"/>
                </a:solidFill>
              </a:rPr>
              <a:t>SURVEY PROJECTS DUE TODAY!!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511/ #</a:t>
            </a:r>
            <a:r>
              <a:rPr lang="en-US" b="1" dirty="0" smtClean="0">
                <a:solidFill>
                  <a:srgbClr val="C00000"/>
                </a:solidFill>
              </a:rPr>
              <a:t>1-40 Due Monday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Unit Vectors – Vector Components from 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Finding       Direction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In Class: Group Vector Task – Find the Following:</a:t>
            </a:r>
            <a:endParaRPr lang="en-US" b="1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Component form of each vector v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en-US" b="1" dirty="0" smtClean="0">
                <a:solidFill>
                  <a:srgbClr val="002060"/>
                </a:solidFill>
              </a:rPr>
              <a:t>, v</a:t>
            </a:r>
            <a:r>
              <a:rPr lang="en-US" b="1" baseline="-25000" dirty="0" smtClean="0">
                <a:solidFill>
                  <a:srgbClr val="002060"/>
                </a:solidFill>
              </a:rPr>
              <a:t>2`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Vector SUM (Resultant</a:t>
            </a:r>
            <a:r>
              <a:rPr lang="en-US" b="1" dirty="0">
                <a:solidFill>
                  <a:srgbClr val="002060"/>
                </a:solidFill>
              </a:rPr>
              <a:t>) of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+ v</a:t>
            </a:r>
            <a:r>
              <a:rPr lang="en-US" b="1" baseline="-25000" dirty="0" smtClean="0">
                <a:solidFill>
                  <a:srgbClr val="002060"/>
                </a:solidFill>
              </a:rPr>
              <a:t>2</a:t>
            </a:r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Magnitude of 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v</a:t>
            </a:r>
            <a:r>
              <a:rPr lang="en-US" b="1" baseline="-25000" dirty="0">
                <a:solidFill>
                  <a:srgbClr val="002060"/>
                </a:solidFill>
              </a:rPr>
              <a:t>2 </a:t>
            </a:r>
            <a:r>
              <a:rPr lang="en-US" b="1" dirty="0" smtClean="0">
                <a:solidFill>
                  <a:srgbClr val="002060"/>
                </a:solidFill>
              </a:rPr>
              <a:t>and Resultant </a:t>
            </a:r>
            <a:endParaRPr lang="en-US" b="1" baseline="-25000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Scalar Vector  </a:t>
            </a:r>
            <a:r>
              <a:rPr lang="en-US" b="1" dirty="0">
                <a:solidFill>
                  <a:srgbClr val="002060"/>
                </a:solidFill>
              </a:rPr>
              <a:t>for 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en-US" b="1" baseline="-25000" dirty="0" smtClean="0">
                <a:solidFill>
                  <a:srgbClr val="002060"/>
                </a:solidFill>
              </a:rPr>
              <a:t>2,  , </a:t>
            </a:r>
            <a:r>
              <a:rPr lang="en-US" b="1" dirty="0" smtClean="0">
                <a:solidFill>
                  <a:srgbClr val="002060"/>
                </a:solidFill>
              </a:rPr>
              <a:t>Resultant;</a:t>
            </a:r>
            <a:r>
              <a:rPr lang="en-US" b="1" baseline="-25000" dirty="0" smtClean="0">
                <a:solidFill>
                  <a:srgbClr val="002060"/>
                </a:solidFill>
              </a:rPr>
              <a:t>  </a:t>
            </a:r>
            <a:r>
              <a:rPr lang="en-US" b="1" dirty="0" smtClean="0">
                <a:solidFill>
                  <a:srgbClr val="002060"/>
                </a:solidFill>
              </a:rPr>
              <a:t>for  Scalar = 4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Unit Vector of </a:t>
            </a:r>
            <a:r>
              <a:rPr lang="en-US" b="1" dirty="0">
                <a:solidFill>
                  <a:srgbClr val="002060"/>
                </a:solidFill>
              </a:rPr>
              <a:t>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en-US" b="1" baseline="-25000" dirty="0" smtClean="0">
                <a:solidFill>
                  <a:srgbClr val="002060"/>
                </a:solidFill>
              </a:rPr>
              <a:t>2,</a:t>
            </a:r>
            <a:r>
              <a:rPr lang="en-US" b="1" dirty="0" smtClean="0">
                <a:solidFill>
                  <a:srgbClr val="002060"/>
                </a:solidFill>
              </a:rPr>
              <a:t> and Resultant Vector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the </a:t>
            </a:r>
            <a:r>
              <a:rPr lang="en-US" b="1" dirty="0">
                <a:solidFill>
                  <a:srgbClr val="002060"/>
                </a:solidFill>
              </a:rPr>
              <a:t>vectors 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v</a:t>
            </a:r>
            <a:r>
              <a:rPr lang="en-US" b="1" baseline="-25000" dirty="0">
                <a:solidFill>
                  <a:srgbClr val="002060"/>
                </a:solidFill>
              </a:rPr>
              <a:t>2,</a:t>
            </a:r>
            <a:r>
              <a:rPr lang="en-US" b="1" dirty="0">
                <a:solidFill>
                  <a:srgbClr val="002060"/>
                </a:solidFill>
              </a:rPr>
              <a:t> and Resultant </a:t>
            </a:r>
            <a:r>
              <a:rPr lang="en-US" b="1" dirty="0" smtClean="0">
                <a:solidFill>
                  <a:srgbClr val="002060"/>
                </a:solidFill>
              </a:rPr>
              <a:t> on the same grid</a:t>
            </a:r>
            <a:endParaRPr lang="en-US" b="1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Directional Angle for </a:t>
            </a:r>
            <a:r>
              <a:rPr lang="en-US" b="1" dirty="0">
                <a:solidFill>
                  <a:srgbClr val="002060"/>
                </a:solidFill>
              </a:rPr>
              <a:t>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v</a:t>
            </a:r>
            <a:r>
              <a:rPr lang="en-US" b="1" baseline="-25000" dirty="0">
                <a:solidFill>
                  <a:srgbClr val="002060"/>
                </a:solidFill>
              </a:rPr>
              <a:t>2,</a:t>
            </a:r>
            <a:r>
              <a:rPr lang="en-US" b="1" dirty="0">
                <a:solidFill>
                  <a:srgbClr val="002060"/>
                </a:solidFill>
              </a:rPr>
              <a:t> and Resultant </a:t>
            </a:r>
            <a:r>
              <a:rPr lang="en-US" b="1" dirty="0" smtClean="0">
                <a:solidFill>
                  <a:srgbClr val="002060"/>
                </a:solidFill>
              </a:rPr>
              <a:t>Vector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083612"/>
              </p:ext>
            </p:extLst>
          </p:nvPr>
        </p:nvGraphicFramePr>
        <p:xfrm>
          <a:off x="6324600" y="2514600"/>
          <a:ext cx="381000" cy="587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60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24600" y="2514600"/>
                        <a:ext cx="381000" cy="587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745784"/>
              </p:ext>
            </p:extLst>
          </p:nvPr>
        </p:nvGraphicFramePr>
        <p:xfrm>
          <a:off x="1676400" y="2959100"/>
          <a:ext cx="533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61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2959100"/>
                        <a:ext cx="533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40" name="Picture 8" descr="C:\Users\dstarbu\AppData\Local\Microsoft\Windows\Temporary Internet Files\Content.IE5\2PUEW0UN\MC900432618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52398" y="7620"/>
            <a:ext cx="960119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dstarbu\AppData\Local\Microsoft\Windows\Temporary Internet Files\Content.IE5\2PUEW0UN\MC900432618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5252866" y="2915774"/>
            <a:ext cx="6425908" cy="153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66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Per,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1" y="1600200"/>
            <a:ext cx="8480540" cy="5061311"/>
          </a:xfrm>
        </p:spPr>
        <p:txBody>
          <a:bodyPr>
            <a:normAutofit fontScale="92500"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HW DUE: </a:t>
            </a:r>
            <a:r>
              <a:rPr lang="en-US" sz="2800" b="1" dirty="0">
                <a:solidFill>
                  <a:srgbClr val="C00000"/>
                </a:solidFill>
              </a:rPr>
              <a:t>Pg. 511/ #</a:t>
            </a:r>
            <a:r>
              <a:rPr lang="en-US" sz="2800" b="1" dirty="0" smtClean="0">
                <a:solidFill>
                  <a:srgbClr val="C00000"/>
                </a:solidFill>
              </a:rPr>
              <a:t>1-40</a:t>
            </a:r>
            <a:endParaRPr lang="en-US" sz="2800" dirty="0" smtClean="0"/>
          </a:p>
          <a:p>
            <a:r>
              <a:rPr lang="en-US" b="1" dirty="0" smtClean="0">
                <a:solidFill>
                  <a:srgbClr val="002060"/>
                </a:solidFill>
              </a:rPr>
              <a:t>Copy CLASS OBJECTIVE in CW Section of your binder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READ: Example 8, Pg. 509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Complete Q #41-44, Pg. 512 with your group</a:t>
            </a:r>
          </a:p>
          <a:p>
            <a:r>
              <a:rPr lang="en-US" dirty="0" smtClean="0"/>
              <a:t>Vector DOT Products</a:t>
            </a:r>
          </a:p>
          <a:p>
            <a:r>
              <a:rPr lang="en-US" dirty="0" smtClean="0"/>
              <a:t>Finding the Angle Between Two Vectors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512/ #43, 44; 519/ #1-24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Quiz: Friday - VECTORS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663383"/>
              </p:ext>
            </p:extLst>
          </p:nvPr>
        </p:nvGraphicFramePr>
        <p:xfrm>
          <a:off x="3581400" y="3124200"/>
          <a:ext cx="144356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22" name="Equation" r:id="rId3" imgW="393480" imgH="228600" progId="Equation.DSMT4">
                  <p:embed/>
                </p:oleObj>
              </mc:Choice>
              <mc:Fallback>
                <p:oleObj name="Equation" r:id="rId3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1400" y="3124200"/>
                        <a:ext cx="1443567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2895600" y="4191000"/>
            <a:ext cx="3048000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77240" y="4206240"/>
            <a:ext cx="2133600" cy="1295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093447"/>
              </p:ext>
            </p:extLst>
          </p:nvPr>
        </p:nvGraphicFramePr>
        <p:xfrm>
          <a:off x="2663008" y="4305300"/>
          <a:ext cx="46518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23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3008" y="4305300"/>
                        <a:ext cx="46518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083" name="Picture 3" descr="C:\Users\dstarbu\AppData\Local\Microsoft\Windows\Temporary Internet Files\Content.IE5\GXCNT3Q0\MC90038358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4036" flipH="1">
            <a:off x="5787588" y="4057650"/>
            <a:ext cx="2607774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</a:t>
            </a:r>
            <a:r>
              <a:rPr lang="en-US" smtClean="0"/>
              <a:t>2, 7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512/ #43, </a:t>
            </a:r>
            <a:r>
              <a:rPr lang="en-US" b="1" dirty="0" smtClean="0">
                <a:solidFill>
                  <a:srgbClr val="C00000"/>
                </a:solidFill>
              </a:rPr>
              <a:t>44 – share with Partners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Due Monday: </a:t>
            </a:r>
            <a:r>
              <a:rPr lang="en-US" b="1" dirty="0">
                <a:solidFill>
                  <a:srgbClr val="C00000"/>
                </a:solidFill>
              </a:rPr>
              <a:t>519/ #</a:t>
            </a:r>
            <a:r>
              <a:rPr lang="en-US" b="1" dirty="0" smtClean="0">
                <a:solidFill>
                  <a:srgbClr val="C00000"/>
                </a:solidFill>
              </a:rPr>
              <a:t>1-24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TEST Wednesday /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hursday-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VECTORS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7107" name="Picture 3" descr="C:\Users\dstarbu\AppData\Local\Microsoft\Windows\Temporary Internet Files\Content.IE5\GXCNT3Q0\MC9000708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411648"/>
            <a:ext cx="2809592" cy="344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091965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905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101090"/>
            <a:ext cx="80772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519/ #</a:t>
            </a:r>
            <a:r>
              <a:rPr lang="en-US" b="1" dirty="0" smtClean="0">
                <a:solidFill>
                  <a:srgbClr val="C00000"/>
                </a:solidFill>
              </a:rPr>
              <a:t>1-24</a:t>
            </a:r>
          </a:p>
          <a:p>
            <a:r>
              <a:rPr lang="en-US" b="1" dirty="0">
                <a:solidFill>
                  <a:srgbClr val="002060"/>
                </a:solidFill>
              </a:rPr>
              <a:t>Test – VECTORS - TODAY</a:t>
            </a:r>
          </a:p>
          <a:p>
            <a:r>
              <a:rPr lang="en-US" b="1" u="sng" dirty="0" smtClean="0">
                <a:solidFill>
                  <a:schemeClr val="bg2">
                    <a:lumMod val="10000"/>
                  </a:schemeClr>
                </a:solidFill>
              </a:rPr>
              <a:t>TEST CORRECTIONS – Law of SINES, COSINES Due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In Class: Pg. 520/ #29-32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You need: Graph paper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Parametric Equations </a:t>
            </a:r>
            <a:endParaRPr lang="en-US" b="1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PARA</a:t>
            </a:r>
            <a:r>
              <a:rPr lang="en-US" b="1" dirty="0">
                <a:solidFill>
                  <a:srgbClr val="002060"/>
                </a:solidFill>
              </a:rPr>
              <a:t>’ – </a:t>
            </a:r>
            <a:r>
              <a:rPr lang="en-US" b="1" dirty="0" smtClean="0">
                <a:solidFill>
                  <a:srgbClr val="002060"/>
                </a:solidFill>
              </a:rPr>
              <a:t>Side-by-Side:  </a:t>
            </a:r>
            <a:r>
              <a:rPr lang="en-US" b="1" dirty="0">
                <a:solidFill>
                  <a:srgbClr val="002060"/>
                </a:solidFill>
              </a:rPr>
              <a:t>‘METRIC’ – to </a:t>
            </a:r>
            <a:r>
              <a:rPr lang="en-US" b="1" dirty="0" smtClean="0">
                <a:solidFill>
                  <a:srgbClr val="002060"/>
                </a:solidFill>
              </a:rPr>
              <a:t>Measure</a:t>
            </a:r>
          </a:p>
          <a:p>
            <a:r>
              <a:rPr lang="en-US" b="1" dirty="0">
                <a:solidFill>
                  <a:srgbClr val="002060"/>
                </a:solidFill>
              </a:rPr>
              <a:t>PAR Mode with </a:t>
            </a:r>
            <a:r>
              <a:rPr lang="en-US" b="1" dirty="0" smtClean="0">
                <a:solidFill>
                  <a:srgbClr val="002060"/>
                </a:solidFill>
              </a:rPr>
              <a:t>TI-83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520/ #33-42; Pg. 530/ #5-18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7106" name="Picture 2" descr="C:\Users\dstarbu\AppData\Local\Microsoft\Windows\Temporary Internet Files\Content.IE5\WTZ3S8M0\MC90044208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0" y="5345430"/>
            <a:ext cx="28194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580719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519/ #</a:t>
            </a:r>
            <a:r>
              <a:rPr lang="en-US" b="1" dirty="0" smtClean="0">
                <a:solidFill>
                  <a:srgbClr val="C00000"/>
                </a:solidFill>
              </a:rPr>
              <a:t>1-24, 33-42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Test – VECTORS - TODAY</a:t>
            </a:r>
          </a:p>
          <a:p>
            <a:r>
              <a:rPr lang="en-US" b="1" u="sng" dirty="0">
                <a:solidFill>
                  <a:schemeClr val="bg2">
                    <a:lumMod val="10000"/>
                  </a:schemeClr>
                </a:solidFill>
              </a:rPr>
              <a:t>TEST CORRECTIONS – Law of SINES, COSINES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5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ACT Test Tomorrow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TIMED - Standardized Test Questions with your group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PARA</a:t>
            </a:r>
            <a:r>
              <a:rPr lang="en-US" b="1" dirty="0">
                <a:solidFill>
                  <a:srgbClr val="002060"/>
                </a:solidFill>
              </a:rPr>
              <a:t>’ – Side-by-Side:  ‘METRIC’ – to Measure</a:t>
            </a:r>
          </a:p>
          <a:p>
            <a:r>
              <a:rPr lang="en-US" b="1" dirty="0">
                <a:solidFill>
                  <a:srgbClr val="002060"/>
                </a:solidFill>
              </a:rPr>
              <a:t>PAR Mode with </a:t>
            </a:r>
            <a:r>
              <a:rPr lang="en-US" b="1" dirty="0" smtClean="0">
                <a:solidFill>
                  <a:srgbClr val="002060"/>
                </a:solidFill>
              </a:rPr>
              <a:t>TI-83</a:t>
            </a:r>
          </a:p>
          <a:p>
            <a:r>
              <a:rPr lang="en-US" b="1" dirty="0">
                <a:solidFill>
                  <a:srgbClr val="C00000"/>
                </a:solidFill>
              </a:rPr>
              <a:t>Pg. 530/ #5-18</a:t>
            </a: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2" descr="C:\Users\dstarbu\AppData\Local\Microsoft\Windows\Temporary Internet Files\Content.IE5\WTZ3S8M0\MC90044208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522470"/>
            <a:ext cx="4671060" cy="233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71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4000"/>
            <a:ext cx="8458200" cy="5180409"/>
          </a:xfrm>
        </p:spPr>
        <p:txBody>
          <a:bodyPr>
            <a:normAutofit/>
          </a:bodyPr>
          <a:lstStyle/>
          <a:p>
            <a:r>
              <a:rPr lang="en-US" dirty="0" smtClean="0"/>
              <a:t>Writing Parametric Equations</a:t>
            </a:r>
          </a:p>
          <a:p>
            <a:pPr lvl="1"/>
            <a:r>
              <a:rPr lang="en-US" sz="2400" b="1" u="sng" dirty="0" smtClean="0">
                <a:solidFill>
                  <a:schemeClr val="bg2">
                    <a:lumMod val="25000"/>
                  </a:schemeClr>
                </a:solidFill>
              </a:rPr>
              <a:t>Read</a:t>
            </a:r>
            <a:r>
              <a:rPr lang="en-US" sz="2400" dirty="0" smtClean="0"/>
              <a:t> EXAMPLES 4, 5 and 6: Pages 524-526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dirty="0" smtClean="0"/>
              <a:t>In Class: Q. 27-36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dirty="0" smtClean="0"/>
              <a:t>On Calculator: Q. #38, Pg. 530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C00000"/>
                </a:solidFill>
              </a:rPr>
              <a:t>HW DUE: Pg. 531/ #5-18, 39-41, 43, 44, 50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QUIZ – WED. / THURS. – Parametric </a:t>
            </a:r>
            <a:r>
              <a:rPr lang="en-US" sz="2400" b="1" dirty="0" err="1" smtClean="0">
                <a:solidFill>
                  <a:schemeClr val="accent3">
                    <a:lumMod val="50000"/>
                  </a:schemeClr>
                </a:solidFill>
              </a:rPr>
              <a:t>Eqn’s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0" lvl="1" indent="0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	</a:t>
            </a:r>
            <a:endParaRPr lang="en-US" sz="2400" dirty="0"/>
          </a:p>
        </p:txBody>
      </p:sp>
      <p:pic>
        <p:nvPicPr>
          <p:cNvPr id="47106" name="Picture 2" descr="C:\Users\dstarbu\AppData\Local\Microsoft\Windows\Temporary Internet Files\Content.IE5\GXCNT3Q0\MP90043056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67200"/>
            <a:ext cx="3489960" cy="232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0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pic>
        <p:nvPicPr>
          <p:cNvPr id="47106" name="Picture 2" descr="C:\Users\dstarbu\AppData\Local\Microsoft\Windows\Temporary Internet Files\Content.IE5\GXCNT3Q0\MC9002309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3195">
            <a:off x="2197422" y="2874189"/>
            <a:ext cx="3338063" cy="446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Parametric Equations GROUP Quiz</a:t>
            </a:r>
          </a:p>
          <a:p>
            <a:pPr lvl="1"/>
            <a:r>
              <a:rPr lang="en-US" b="1" dirty="0" smtClean="0"/>
              <a:t>Each member copy ALL problems in CW Section of your binder.</a:t>
            </a:r>
          </a:p>
          <a:p>
            <a:pPr lvl="1"/>
            <a:r>
              <a:rPr lang="en-US" b="1" dirty="0" smtClean="0"/>
              <a:t>Complete all problems with your group.</a:t>
            </a:r>
          </a:p>
          <a:p>
            <a:pPr lvl="1"/>
            <a:r>
              <a:rPr lang="en-US" b="1" dirty="0" smtClean="0"/>
              <a:t>Hand in ONE (1) test per group.</a:t>
            </a:r>
          </a:p>
          <a:p>
            <a:pPr lvl="1"/>
            <a:endParaRPr lang="en-US" b="1" dirty="0"/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HW: Pg. 539/ #1-14</a:t>
            </a:r>
          </a:p>
          <a:p>
            <a:pPr lvl="1"/>
            <a:endParaRPr lang="en-US" b="1" dirty="0"/>
          </a:p>
          <a:p>
            <a:pPr marL="365760" lvl="1" indent="0">
              <a:buNone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85851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Using your group’s identity, list the qualities of that ID that will help you function as a group. What qualities does your identity have that will help you be an effective MATH group? An effective student?</a:t>
            </a:r>
          </a:p>
          <a:p>
            <a:pPr marL="0" indent="0">
              <a:buNone/>
            </a:pPr>
            <a:endParaRPr lang="en-US" sz="3600" dirty="0"/>
          </a:p>
        </p:txBody>
      </p:sp>
      <p:pic>
        <p:nvPicPr>
          <p:cNvPr id="53250" name="Picture 2" descr="C:\Users\dstarbu\AppData\Local\Microsoft\Windows\Temporary Internet Files\Content.IE5\GXCNT3Q0\MC9003704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997043"/>
            <a:ext cx="1318565" cy="180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92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Where are the HOLES &amp; ASYMPTOTES?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Copy the functions: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 all the ASYMPTOTES (Horizontal and Vertical) and HOLES for the functions</a:t>
            </a:r>
          </a:p>
          <a:p>
            <a:endParaRPr lang="en-US" dirty="0"/>
          </a:p>
        </p:txBody>
      </p:sp>
      <p:pic>
        <p:nvPicPr>
          <p:cNvPr id="118786" name="Picture 2" descr="C:\Users\dstarbu\AppData\Local\Microsoft\Windows\Temporary Internet Files\Content.IE5\DL740V0G\MM900041017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3599" y="1987686"/>
            <a:ext cx="2253527" cy="498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000581"/>
              </p:ext>
            </p:extLst>
          </p:nvPr>
        </p:nvGraphicFramePr>
        <p:xfrm>
          <a:off x="4267200" y="2057400"/>
          <a:ext cx="3640025" cy="1965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72" name="Equation" r:id="rId4" imgW="1269720" imgH="685800" progId="Equation.DSMT4">
                  <p:embed/>
                </p:oleObj>
              </mc:Choice>
              <mc:Fallback>
                <p:oleObj name="Equation" r:id="rId4" imgW="126972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67200" y="2057400"/>
                        <a:ext cx="3640025" cy="1965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980750"/>
              </p:ext>
            </p:extLst>
          </p:nvPr>
        </p:nvGraphicFramePr>
        <p:xfrm>
          <a:off x="533400" y="2209800"/>
          <a:ext cx="2451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73" name="Equation" r:id="rId6" imgW="939600" imgH="660240" progId="Equation.DSMT4">
                  <p:embed/>
                </p:oleObj>
              </mc:Choice>
              <mc:Fallback>
                <p:oleObj name="Equation" r:id="rId6" imgW="93960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400" y="2209800"/>
                        <a:ext cx="2451100" cy="177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079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315200" cy="1188720"/>
          </a:xfrm>
        </p:spPr>
        <p:txBody>
          <a:bodyPr/>
          <a:lstStyle/>
          <a:p>
            <a:r>
              <a:rPr lang="en-US" dirty="0" smtClean="0"/>
              <a:t>Final Exam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pPr>
              <a:buFont typeface="Courier New" pitchFamily="49" charset="0"/>
              <a:buChar char="o"/>
            </a:pPr>
            <a:r>
              <a:rPr lang="en-US" sz="2600" b="1" u="sng" dirty="0" smtClean="0"/>
              <a:t>Chapter 4 – Trig Functions</a:t>
            </a:r>
          </a:p>
          <a:p>
            <a:pPr lvl="1">
              <a:buFont typeface="Courier New" pitchFamily="49" charset="0"/>
              <a:buChar char="o"/>
            </a:pPr>
            <a:r>
              <a:rPr lang="en-US" sz="2200" dirty="0" smtClean="0"/>
              <a:t>Trig Ratios, Setting up and Solving Right Triangles using TRIG</a:t>
            </a:r>
          </a:p>
          <a:p>
            <a:pPr lvl="1"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</a:rPr>
              <a:t>Chapter Review – Pg. 439</a:t>
            </a:r>
          </a:p>
          <a:p>
            <a:pPr marL="0" indent="-365760">
              <a:buFont typeface="Courier New" pitchFamily="49" charset="0"/>
              <a:buChar char="o"/>
            </a:pPr>
            <a:r>
              <a:rPr lang="en-US" sz="2600" b="1" u="sng" dirty="0" smtClean="0"/>
              <a:t>Chapter 5 – Analytic Trig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200" dirty="0" smtClean="0"/>
              <a:t>Trig Identities, Laws of SIN and COS, AREA of triangles using LAWS, Heron’s Law and TRIG area formulas</a:t>
            </a:r>
          </a:p>
          <a:p>
            <a:pPr marL="615950" lvl="4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dirty="0"/>
              <a:t> </a:t>
            </a:r>
            <a:r>
              <a:rPr lang="en-US" sz="2200" b="1" dirty="0">
                <a:solidFill>
                  <a:srgbClr val="002060"/>
                </a:solidFill>
              </a:rPr>
              <a:t>Chapter Review – Pg. </a:t>
            </a:r>
            <a:r>
              <a:rPr lang="en-US" sz="2200" b="1" dirty="0" smtClean="0">
                <a:solidFill>
                  <a:srgbClr val="002060"/>
                </a:solidFill>
              </a:rPr>
              <a:t>497</a:t>
            </a:r>
            <a:endParaRPr lang="en-US" sz="2200" b="1" dirty="0">
              <a:solidFill>
                <a:srgbClr val="002060"/>
              </a:solidFill>
            </a:endParaRPr>
          </a:p>
          <a:p>
            <a:pPr marL="68580" lvl="2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600" b="1" u="sng" dirty="0" smtClean="0"/>
              <a:t>Chapter 6 – Applications of TRIG</a:t>
            </a:r>
          </a:p>
          <a:p>
            <a:pPr marL="342900" lvl="3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dirty="0" smtClean="0"/>
              <a:t>Vectors and Vector operations, Parametric Equations, Polar Coordinates, Graphs of Polar Equations</a:t>
            </a:r>
          </a:p>
          <a:p>
            <a:pPr marL="615950" lvl="4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dirty="0" smtClean="0"/>
              <a:t> </a:t>
            </a:r>
            <a:r>
              <a:rPr lang="en-US" sz="2200" b="1" dirty="0" smtClean="0">
                <a:solidFill>
                  <a:srgbClr val="002060"/>
                </a:solidFill>
              </a:rPr>
              <a:t>Chapter Review – Pg. 562</a:t>
            </a:r>
          </a:p>
          <a:p>
            <a:pPr marL="68580" lvl="4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600" b="1" u="sng" dirty="0" smtClean="0">
                <a:solidFill>
                  <a:schemeClr val="tx1"/>
                </a:solidFill>
              </a:rPr>
              <a:t>Chapter 3 – Exponential Functions and LOGS </a:t>
            </a:r>
          </a:p>
          <a:p>
            <a:pPr marL="560070" lvl="6" indent="-28575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b="1" dirty="0" smtClean="0">
                <a:solidFill>
                  <a:schemeClr val="tx1"/>
                </a:solidFill>
              </a:rPr>
              <a:t>(JR. Soph. ONLY)</a:t>
            </a:r>
          </a:p>
          <a:p>
            <a:pPr marL="0" lvl="1">
              <a:buFont typeface="Courier New" pitchFamily="49" charset="0"/>
              <a:buChar char="o"/>
            </a:pPr>
            <a:endParaRPr lang="en-US" sz="2700" dirty="0"/>
          </a:p>
        </p:txBody>
      </p:sp>
      <p:pic>
        <p:nvPicPr>
          <p:cNvPr id="48130" name="Picture 2" descr="C:\Users\dstarbu\AppData\Local\Microsoft\Windows\Temporary Internet Files\Content.IE5\AECW5UFU\MC90023163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9199" y="98692"/>
            <a:ext cx="3124200" cy="188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95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 Finals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Wednesday / Thursday May 15, 16</a:t>
            </a:r>
          </a:p>
          <a:p>
            <a:r>
              <a:rPr lang="en-US" dirty="0" smtClean="0"/>
              <a:t>Jr. / Soph. Finals TBA</a:t>
            </a:r>
            <a:endParaRPr lang="en-US" dirty="0"/>
          </a:p>
        </p:txBody>
      </p:sp>
      <p:pic>
        <p:nvPicPr>
          <p:cNvPr id="49154" name="Picture 2" descr="C:\Users\dstarbu\AppData\Local\Microsoft\Windows\Temporary Internet Files\Content.IE5\WTZ3S8M0\MP900399542[2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276" y="3124200"/>
            <a:ext cx="3914488" cy="313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66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Polar Coordinates</a:t>
            </a:r>
          </a:p>
          <a:p>
            <a:pPr lvl="1"/>
            <a:r>
              <a:rPr lang="en-US" dirty="0" smtClean="0"/>
              <a:t>Coordinate points consisting of RADIUS (r) and </a:t>
            </a:r>
          </a:p>
          <a:p>
            <a:pPr marL="365760" lvl="1" indent="0">
              <a:buNone/>
            </a:pPr>
            <a:r>
              <a:rPr lang="en-US" dirty="0"/>
              <a:t>	</a:t>
            </a:r>
            <a:r>
              <a:rPr lang="en-US" dirty="0" smtClean="0"/>
              <a:t>ANGLE MEASURE (     )</a:t>
            </a:r>
          </a:p>
          <a:p>
            <a:pPr marL="403225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C00000"/>
                </a:solidFill>
              </a:rPr>
              <a:t>HW</a:t>
            </a:r>
            <a:r>
              <a:rPr lang="en-US" sz="2400" b="1" dirty="0">
                <a:solidFill>
                  <a:srgbClr val="C00000"/>
                </a:solidFill>
              </a:rPr>
              <a:t>: Pg. 539/ #</a:t>
            </a:r>
            <a:r>
              <a:rPr lang="en-US" sz="2400" b="1" dirty="0" smtClean="0">
                <a:solidFill>
                  <a:srgbClr val="C00000"/>
                </a:solidFill>
              </a:rPr>
              <a:t>1-30</a:t>
            </a:r>
            <a:endParaRPr lang="en-US" sz="2400" b="1" dirty="0">
              <a:solidFill>
                <a:srgbClr val="C00000"/>
              </a:solidFill>
            </a:endParaRPr>
          </a:p>
          <a:p>
            <a:pPr marL="60325" lvl="1" indent="0">
              <a:buNone/>
            </a:pPr>
            <a:endParaRPr lang="en-US" sz="2400" dirty="0" smtClean="0"/>
          </a:p>
          <a:p>
            <a:pPr marL="403225" lvl="1" indent="-342900">
              <a:buFont typeface="Courier New" pitchFamily="49" charset="0"/>
              <a:buChar char="o"/>
            </a:pP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676709"/>
              </p:ext>
            </p:extLst>
          </p:nvPr>
        </p:nvGraphicFramePr>
        <p:xfrm>
          <a:off x="4114800" y="2362200"/>
          <a:ext cx="444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938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2362200"/>
                        <a:ext cx="444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108" name="Picture 4" descr="C:\Users\dstarbu\AppData\Local\Microsoft\Windows\Temporary Internet Files\Content.IE5\GXCNT3Q0\MM900046515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1200" y="3505200"/>
            <a:ext cx="536358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04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65E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Quick Review 6.4 – Pg. 539 with your group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Binder Checks Wednesday / Thursday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Polar Coordinates – Polar Equations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Pg. 540/ #31-34</a:t>
            </a:r>
            <a:endParaRPr lang="en-US" b="1" dirty="0">
              <a:solidFill>
                <a:srgbClr val="002060"/>
              </a:solidFill>
            </a:endParaRPr>
          </a:p>
          <a:p>
            <a:pPr marL="403225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C00000"/>
                </a:solidFill>
              </a:rPr>
              <a:t>HW</a:t>
            </a:r>
            <a:r>
              <a:rPr lang="en-US" sz="2400" b="1" dirty="0">
                <a:solidFill>
                  <a:srgbClr val="C00000"/>
                </a:solidFill>
              </a:rPr>
              <a:t>: Pg. 539/ #1-30</a:t>
            </a: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GXCNT3Q0\MM900046515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352" y="3276600"/>
            <a:ext cx="6125584" cy="323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0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Binder Checks WEDNESDAY/THURSDAY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C00000"/>
                </a:solidFill>
              </a:rPr>
              <a:t>HW DUE: </a:t>
            </a:r>
            <a:r>
              <a:rPr lang="en-US" sz="2400" b="1" dirty="0">
                <a:solidFill>
                  <a:srgbClr val="C00000"/>
                </a:solidFill>
              </a:rPr>
              <a:t>Pg. 539/ #</a:t>
            </a:r>
            <a:r>
              <a:rPr lang="en-US" sz="2400" b="1" dirty="0" smtClean="0">
                <a:solidFill>
                  <a:srgbClr val="C00000"/>
                </a:solidFill>
              </a:rPr>
              <a:t>1-30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Final Exams – Final Concept Map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3300"/>
                </a:solidFill>
              </a:rPr>
              <a:t>Rose Curves, </a:t>
            </a:r>
            <a:r>
              <a:rPr lang="en-US" sz="2400" b="1" dirty="0" err="1" smtClean="0">
                <a:solidFill>
                  <a:srgbClr val="003300"/>
                </a:solidFill>
              </a:rPr>
              <a:t>Limacons</a:t>
            </a:r>
            <a:r>
              <a:rPr lang="en-US" sz="2400" b="1" dirty="0" smtClean="0">
                <a:solidFill>
                  <a:srgbClr val="003300"/>
                </a:solidFill>
              </a:rPr>
              <a:t>, </a:t>
            </a:r>
            <a:r>
              <a:rPr lang="en-US" sz="2400" b="1" dirty="0" err="1" smtClean="0">
                <a:solidFill>
                  <a:srgbClr val="003300"/>
                </a:solidFill>
              </a:rPr>
              <a:t>Lemniscate</a:t>
            </a:r>
            <a:r>
              <a:rPr lang="en-US" sz="2400" b="1" dirty="0" smtClean="0">
                <a:solidFill>
                  <a:srgbClr val="003300"/>
                </a:solidFill>
              </a:rPr>
              <a:t> Curves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8132" name="Picture 4" descr="C:\Users\dstarbu\AppData\Local\Microsoft\Windows\Temporary Internet Files\Content.IE5\WTZ3S8M0\MC9003527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57243"/>
            <a:ext cx="1791077" cy="173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C:\Users\dstarbu\AppData\Local\Microsoft\Windows\Temporary Internet Files\Content.IE5\GXCNT3Q0\MC90035281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671588"/>
            <a:ext cx="1782024" cy="179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C:\Users\dstarbu\AppData\Local\Microsoft\Windows\Temporary Internet Files\Content.IE5\AECW5UFU\MC90035283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810000"/>
            <a:ext cx="2057400" cy="209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45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058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Make a table and graph the function on POLAR paper: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		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0 &lt;     &lt; 360 : going by 30</a:t>
            </a:r>
            <a:r>
              <a:rPr lang="en-US" sz="3600" baseline="30000" dirty="0" smtClean="0">
                <a:solidFill>
                  <a:schemeClr val="bg2">
                    <a:lumMod val="10000"/>
                  </a:schemeClr>
                </a:solidFill>
              </a:rPr>
              <a:t>0</a:t>
            </a:r>
          </a:p>
          <a:p>
            <a:pPr marL="0" indent="0">
              <a:buNone/>
            </a:pPr>
            <a:r>
              <a:rPr lang="en-US" sz="4000" dirty="0" smtClean="0"/>
              <a:t>                   </a:t>
            </a:r>
          </a:p>
          <a:p>
            <a:pPr marL="0" indent="0">
              <a:buNone/>
            </a:pPr>
            <a:r>
              <a:rPr lang="en-US" sz="4000" dirty="0"/>
              <a:t>	</a:t>
            </a:r>
            <a:r>
              <a:rPr lang="en-US" sz="4000" dirty="0" smtClean="0"/>
              <a:t>	r = </a:t>
            </a:r>
            <a:endParaRPr lang="en-US" sz="4000" dirty="0"/>
          </a:p>
          <a:p>
            <a:pPr marL="0" indent="0">
              <a:buNone/>
            </a:pPr>
            <a:endParaRPr lang="en-US" sz="4000" dirty="0" smtClean="0"/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3300"/>
                </a:solidFill>
              </a:rPr>
              <a:t>Senior Final – Wednesday/Thursday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3300"/>
                </a:solidFill>
              </a:rPr>
              <a:t>Concept Maps due at FINAL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3300"/>
                </a:solidFill>
              </a:rPr>
              <a:t>No Late projects accepted</a:t>
            </a:r>
            <a:endParaRPr lang="en-US" sz="3200" b="1" dirty="0">
              <a:solidFill>
                <a:srgbClr val="0033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014617"/>
              </p:ext>
            </p:extLst>
          </p:nvPr>
        </p:nvGraphicFramePr>
        <p:xfrm>
          <a:off x="3276600" y="3606800"/>
          <a:ext cx="23558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44" name="Equation" r:id="rId3" imgW="672840" imgH="253800" progId="Equation.DSMT4">
                  <p:embed/>
                </p:oleObj>
              </mc:Choice>
              <mc:Fallback>
                <p:oleObj name="Equation" r:id="rId3" imgW="6728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6600" y="3606800"/>
                        <a:ext cx="235585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653028"/>
              </p:ext>
            </p:extLst>
          </p:nvPr>
        </p:nvGraphicFramePr>
        <p:xfrm>
          <a:off x="3048000" y="2654300"/>
          <a:ext cx="533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45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0" y="2654300"/>
                        <a:ext cx="533400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995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15276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to CONCEPT MAP / Final Exam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Equations of Sinusoidal Graphs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Amplitude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Period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Frequency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Phase Shift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Midline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002060"/>
                </a:solidFill>
              </a:rPr>
              <a:t>Tuesday: Q &amp; A Day on Concepts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Wednesday / Thursday: Senior Final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Seniors: Group Work on Concept Maps and study time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Junior – Sophomores: Exponential G/D</a:t>
            </a:r>
            <a:endParaRPr 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631950"/>
            <a:ext cx="2481551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Congratulations Meagan!!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You’re A </a:t>
            </a:r>
            <a:r>
              <a:rPr lang="en-US" sz="5400" b="1" u="sng" dirty="0" smtClean="0">
                <a:solidFill>
                  <a:schemeClr val="accent5">
                    <a:lumMod val="50000"/>
                  </a:schemeClr>
                </a:solidFill>
              </a:rPr>
              <a:t>#1 Rebel</a:t>
            </a: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!!</a:t>
            </a:r>
            <a:endParaRPr lang="en-US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0179" name="Picture 3" descr="C:\Users\dstarbu\AppData\Local\Microsoft\Windows\Temporary Internet Files\Content.IE5\WTZ3S8M0\MP90020212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895600"/>
            <a:ext cx="4892040" cy="326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3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Exponential Growth and Decay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Exponential Functions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60" y="2895600"/>
            <a:ext cx="4103288" cy="380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Rational Function Partner Task – Each group (3) will complete the following: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Table </a:t>
            </a:r>
            <a:r>
              <a:rPr lang="en-US" b="1" dirty="0">
                <a:solidFill>
                  <a:srgbClr val="002060"/>
                </a:solidFill>
              </a:rPr>
              <a:t>for your </a:t>
            </a:r>
            <a:r>
              <a:rPr lang="en-US" b="1" dirty="0" smtClean="0">
                <a:solidFill>
                  <a:srgbClr val="002060"/>
                </a:solidFill>
              </a:rPr>
              <a:t>function showing 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for your function</a:t>
            </a:r>
            <a:r>
              <a:rPr lang="en-US" b="1" dirty="0">
                <a:solidFill>
                  <a:srgbClr val="002060"/>
                </a:solidFill>
              </a:rPr>
              <a:t> showing </a:t>
            </a:r>
            <a:r>
              <a:rPr lang="en-US" b="1" dirty="0" smtClean="0">
                <a:solidFill>
                  <a:srgbClr val="002060"/>
                </a:solidFill>
              </a:rPr>
              <a:t>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Increase/Decrease intervals labeled and listed on graph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Function written in FACTORED and SIMPLIFIED form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Calculation of </a:t>
            </a:r>
            <a:r>
              <a:rPr lang="en-US" b="1" dirty="0">
                <a:solidFill>
                  <a:srgbClr val="002060"/>
                </a:solidFill>
              </a:rPr>
              <a:t>HOLES/ASYMPTOTES</a:t>
            </a:r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Domain and Range written in INTERVAL NOTATION</a:t>
            </a:r>
          </a:p>
          <a:p>
            <a:pPr marL="365125" lvl="1" indent="-365125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 smtClean="0">
                <a:solidFill>
                  <a:srgbClr val="C00000"/>
                </a:solidFill>
              </a:rPr>
              <a:t>Wsheet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endParaRPr lang="en-US" sz="2400" b="1" dirty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	Due Tuesday</a:t>
            </a:r>
          </a:p>
          <a:p>
            <a:pPr marL="273050" lvl="1" indent="-273050"/>
            <a:endParaRPr lang="en-US" sz="2800" b="1" dirty="0" smtClean="0">
              <a:solidFill>
                <a:srgbClr val="002060"/>
              </a:solidFill>
            </a:endParaRP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19810" name="Picture 2" descr="C:\Users\dstarbu\AppData\Local\Microsoft\Windows\Temporary Internet Files\Content.IE5\DL740V0G\MC9000788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34286"/>
            <a:ext cx="2590799" cy="230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88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 FRIDAY: </a:t>
            </a:r>
            <a:r>
              <a:rPr lang="en-US" b="1" dirty="0">
                <a:solidFill>
                  <a:srgbClr val="C00000"/>
                </a:solidFill>
              </a:rPr>
              <a:t>Pg. 286/ #1-14; Pg. 297/ #29-34; Pg. 317/ #</a:t>
            </a:r>
            <a:r>
              <a:rPr lang="en-US" b="1" dirty="0" smtClean="0">
                <a:solidFill>
                  <a:srgbClr val="C00000"/>
                </a:solidFill>
              </a:rPr>
              <a:t>1-22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Today:</a:t>
            </a:r>
          </a:p>
          <a:p>
            <a:pPr lvl="1"/>
            <a:r>
              <a:rPr lang="en-US" sz="2400" b="1" dirty="0" smtClean="0">
                <a:solidFill>
                  <a:srgbClr val="003300"/>
                </a:solidFill>
              </a:rPr>
              <a:t>Group LOG Poster</a:t>
            </a:r>
            <a:endParaRPr lang="en-US" sz="24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429000"/>
            <a:ext cx="3581400" cy="292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2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Senior Finals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9080" y="1182624"/>
            <a:ext cx="4114800" cy="4873752"/>
          </a:xfrm>
        </p:spPr>
        <p:txBody>
          <a:bodyPr>
            <a:normAutofit fontScale="92500" lnSpcReduction="20000"/>
          </a:bodyPr>
          <a:lstStyle/>
          <a:p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You need:</a:t>
            </a:r>
          </a:p>
          <a:p>
            <a:pPr lvl="1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Concept Map (Seniors only)</a:t>
            </a:r>
          </a:p>
          <a:p>
            <a:pPr lvl="1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Yellow Page Notes</a:t>
            </a:r>
          </a:p>
          <a:p>
            <a:pPr lvl="1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Pencil, Calculator</a:t>
            </a:r>
          </a:p>
          <a:p>
            <a:pPr lvl="1"/>
            <a:endParaRPr lang="en-US" sz="3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65760" lvl="1" indent="0">
              <a:buNone/>
            </a:pP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Congratulations SENIORS – Class of 2013</a:t>
            </a:r>
            <a:endParaRPr lang="en-US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457200"/>
            <a:ext cx="4480513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4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Exponential GROWTH/DECAY</a:t>
            </a:r>
            <a:endParaRPr lang="en-US" b="1" dirty="0">
              <a:solidFill>
                <a:srgbClr val="00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Write an EXPONENTIAL function for each situation: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Stella invested $2000 in a Certificate of 	Deposit (CD) that </a:t>
            </a:r>
            <a:r>
              <a:rPr lang="en-US" b="1">
                <a:solidFill>
                  <a:schemeClr val="bg2">
                    <a:lumMod val="10000"/>
                  </a:schemeClr>
                </a:solidFill>
              </a:rPr>
              <a:t>pays </a:t>
            </a:r>
            <a:r>
              <a:rPr lang="en-US" b="1" smtClean="0">
                <a:solidFill>
                  <a:schemeClr val="bg2">
                    <a:lumMod val="10000"/>
                  </a:schemeClr>
                </a:solidFill>
              </a:rPr>
              <a:t>3.85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%,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compounded 	monthly.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population of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1220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hummingbirds is decreasing by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12.5%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every year.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coin collection valued at $800 APPRECIATES in value by 3.5% each year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NEW car, valued at $22,500 DEPRECIATES in value by 8.5% each year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904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Use the equations to find: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Stella’s CD value in 5 years</a:t>
            </a:r>
          </a:p>
          <a:p>
            <a:r>
              <a:rPr lang="en-US" dirty="0"/>
              <a:t>Time it takes Stella’s investment to be $3000</a:t>
            </a:r>
          </a:p>
          <a:p>
            <a:endParaRPr lang="en-US" dirty="0"/>
          </a:p>
          <a:p>
            <a:r>
              <a:rPr lang="en-US" dirty="0"/>
              <a:t>Number of hummingbirds in 7 years</a:t>
            </a:r>
          </a:p>
          <a:p>
            <a:r>
              <a:rPr lang="en-US" dirty="0"/>
              <a:t>Time it takes for population to be below 500</a:t>
            </a:r>
          </a:p>
          <a:p>
            <a:endParaRPr lang="en-US" dirty="0"/>
          </a:p>
          <a:p>
            <a:r>
              <a:rPr lang="en-US" dirty="0"/>
              <a:t>Value of the coin collection in 10 years</a:t>
            </a:r>
          </a:p>
          <a:p>
            <a:r>
              <a:rPr lang="en-US" dirty="0"/>
              <a:t>Time it takes collection to be worth $1500</a:t>
            </a:r>
          </a:p>
          <a:p>
            <a:endParaRPr lang="en-US" dirty="0"/>
          </a:p>
          <a:p>
            <a:r>
              <a:rPr lang="en-US" dirty="0"/>
              <a:t>Value of the car in 12 years</a:t>
            </a:r>
          </a:p>
          <a:p>
            <a:r>
              <a:rPr lang="en-US" dirty="0"/>
              <a:t>Time it takes car to be worth $5000 </a:t>
            </a:r>
            <a:endParaRPr lang="en-US" dirty="0" smtClean="0"/>
          </a:p>
          <a:p>
            <a:endParaRPr lang="en-US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286/ #1-14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99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48600" cy="4873752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Complete Quick Review 3.2, Pg. 296 with your group</a:t>
            </a:r>
          </a:p>
          <a:p>
            <a:r>
              <a:rPr lang="en-US" sz="3200" dirty="0" smtClean="0"/>
              <a:t>In Class – Pg. 296/ #1-22</a:t>
            </a:r>
          </a:p>
          <a:p>
            <a:r>
              <a:rPr lang="en-US" sz="3200" dirty="0" smtClean="0"/>
              <a:t>Logarithms</a:t>
            </a:r>
          </a:p>
          <a:p>
            <a:pPr lvl="1"/>
            <a:r>
              <a:rPr lang="en-US" sz="3200" dirty="0" smtClean="0"/>
              <a:t>Notes</a:t>
            </a:r>
          </a:p>
          <a:p>
            <a:pPr lvl="1"/>
            <a:r>
              <a:rPr lang="en-US" sz="3200" dirty="0" smtClean="0"/>
              <a:t>Solving using LOGS</a:t>
            </a:r>
          </a:p>
          <a:p>
            <a:pPr lvl="1"/>
            <a:r>
              <a:rPr lang="en-US" sz="3200" dirty="0" smtClean="0"/>
              <a:t>‘</a:t>
            </a:r>
            <a:r>
              <a:rPr lang="en-US" sz="3200" i="1" dirty="0" smtClean="0"/>
              <a:t>e</a:t>
            </a:r>
            <a:r>
              <a:rPr lang="en-US" sz="3200" dirty="0" smtClean="0"/>
              <a:t>’ - Euler’s Number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HW: Pg. 286/ #</a:t>
            </a:r>
            <a:r>
              <a:rPr lang="en-US" sz="3200" b="1" dirty="0" smtClean="0">
                <a:solidFill>
                  <a:srgbClr val="C00000"/>
                </a:solidFill>
              </a:rPr>
              <a:t>1-14; Pg. 297/ #29-34; Pg. 317/ #1-22</a:t>
            </a:r>
            <a:endParaRPr lang="en-US" sz="3200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2148840"/>
            <a:ext cx="2886281" cy="267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6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Group LOG Poster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8534400" cy="57150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All group members should have ALL work in the CW section of their 3-ring binder</a:t>
            </a:r>
          </a:p>
          <a:p>
            <a:r>
              <a:rPr lang="en-US" dirty="0" smtClean="0"/>
              <a:t>Each group will complete ONE </a:t>
            </a:r>
            <a:r>
              <a:rPr lang="en-US" smtClean="0"/>
              <a:t>group paper </a:t>
            </a:r>
            <a:r>
              <a:rPr lang="en-US" dirty="0" smtClean="0"/>
              <a:t>for their task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Each poster should have the following:</a:t>
            </a:r>
          </a:p>
          <a:p>
            <a:pPr lvl="1"/>
            <a:r>
              <a:rPr lang="en-US" sz="2200" b="1" dirty="0" smtClean="0"/>
              <a:t>Copy of table </a:t>
            </a:r>
          </a:p>
          <a:p>
            <a:pPr lvl="1"/>
            <a:r>
              <a:rPr lang="en-US" sz="2200" b="1" dirty="0" smtClean="0"/>
              <a:t>Work showing calculation of START VALUE</a:t>
            </a:r>
          </a:p>
          <a:p>
            <a:pPr lvl="1"/>
            <a:r>
              <a:rPr lang="en-US" sz="2200" b="1" dirty="0" smtClean="0"/>
              <a:t>Equation for situation</a:t>
            </a:r>
          </a:p>
          <a:p>
            <a:pPr lvl="1"/>
            <a:r>
              <a:rPr lang="en-US" sz="2200" b="1" dirty="0" smtClean="0"/>
              <a:t>Explain the GROWTH/DECAY </a:t>
            </a:r>
            <a:r>
              <a:rPr lang="en-US" sz="2200" b="1" u="sng" dirty="0" smtClean="0"/>
              <a:t>Rate and Factor</a:t>
            </a:r>
          </a:p>
          <a:p>
            <a:pPr lvl="1"/>
            <a:r>
              <a:rPr lang="en-US" sz="2200" b="1" dirty="0" smtClean="0"/>
              <a:t>Graph of situation up to 12 years</a:t>
            </a:r>
          </a:p>
          <a:p>
            <a:pPr lvl="1"/>
            <a:r>
              <a:rPr lang="en-US" sz="2200" b="1" dirty="0" smtClean="0"/>
              <a:t>Calculations for value at 10 years; 25 years w/ values shown on GRAPH for 10 years</a:t>
            </a:r>
          </a:p>
          <a:p>
            <a:pPr lvl="1"/>
            <a:r>
              <a:rPr lang="en-US" sz="2200" b="1" dirty="0" smtClean="0"/>
              <a:t>Calculations for value to DOUBLE </a:t>
            </a:r>
            <a:r>
              <a:rPr lang="en-US" sz="2200" b="1" u="sng" dirty="0" smtClean="0"/>
              <a:t>or</a:t>
            </a:r>
            <a:r>
              <a:rPr lang="en-US" sz="2200" b="1" dirty="0" smtClean="0"/>
              <a:t> HALF using LOGS</a:t>
            </a:r>
          </a:p>
          <a:p>
            <a:pPr lvl="1"/>
            <a:r>
              <a:rPr lang="en-US" sz="2200" b="1" dirty="0" smtClean="0"/>
              <a:t>Teacher Question </a:t>
            </a:r>
          </a:p>
          <a:p>
            <a:pPr lvl="1"/>
            <a:r>
              <a:rPr lang="en-US" sz="2200" b="1" dirty="0" smtClean="0"/>
              <a:t>Summary – 3-5 sentences</a:t>
            </a:r>
          </a:p>
          <a:p>
            <a:pPr lvl="1"/>
            <a:endParaRPr lang="en-US" dirty="0"/>
          </a:p>
        </p:txBody>
      </p:sp>
      <p:pic>
        <p:nvPicPr>
          <p:cNvPr id="50182" name="Picture 6" descr="C:\Users\dstarbu\AppData\Local\Microsoft\Windows\Temporary Internet Files\Content.IE5\AECW5UFU\MC9004343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27" y="5538310"/>
            <a:ext cx="498815" cy="78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69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534400" cy="54102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Make Up Work, Test Corrections due TODAY, 4:30 </a:t>
            </a:r>
            <a:r>
              <a:rPr lang="en-US" b="1" dirty="0" smtClean="0">
                <a:solidFill>
                  <a:srgbClr val="C00000"/>
                </a:solidFill>
              </a:rPr>
              <a:t>pm….NO </a:t>
            </a:r>
            <a:r>
              <a:rPr lang="en-US" b="1" dirty="0">
                <a:solidFill>
                  <a:srgbClr val="C00000"/>
                </a:solidFill>
              </a:rPr>
              <a:t>EXCEPTIONS</a:t>
            </a:r>
          </a:p>
          <a:p>
            <a:r>
              <a:rPr lang="en-US" b="1" dirty="0" smtClean="0"/>
              <a:t>Find the VERTICAL and HORIZONTAL Asymptotes for each function. Confirm your answer using the GRAPH of each:</a:t>
            </a:r>
          </a:p>
          <a:p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1.				2.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3.				4.	</a:t>
            </a:r>
            <a:endParaRPr lang="en-US" b="1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595721"/>
              </p:ext>
            </p:extLst>
          </p:nvPr>
        </p:nvGraphicFramePr>
        <p:xfrm>
          <a:off x="838200" y="5334000"/>
          <a:ext cx="244475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84" name="Equation" r:id="rId3" imgW="977760" imgH="457200" progId="Equation.DSMT4">
                  <p:embed/>
                </p:oleObj>
              </mc:Choice>
              <mc:Fallback>
                <p:oleObj name="Equation" r:id="rId3" imgW="977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5334000"/>
                        <a:ext cx="244475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130122"/>
              </p:ext>
            </p:extLst>
          </p:nvPr>
        </p:nvGraphicFramePr>
        <p:xfrm>
          <a:off x="4495800" y="5257800"/>
          <a:ext cx="2563091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85" name="Equation" r:id="rId5" imgW="939600" imgH="419040" progId="Equation.DSMT4">
                  <p:embed/>
                </p:oleObj>
              </mc:Choice>
              <mc:Fallback>
                <p:oleObj name="Equation" r:id="rId5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5800" y="5257800"/>
                        <a:ext cx="2563091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61051"/>
              </p:ext>
            </p:extLst>
          </p:nvPr>
        </p:nvGraphicFramePr>
        <p:xfrm>
          <a:off x="914400" y="3581400"/>
          <a:ext cx="2392219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86" name="Equation" r:id="rId7" imgW="939600" imgH="419040" progId="Equation.DSMT4">
                  <p:embed/>
                </p:oleObj>
              </mc:Choice>
              <mc:Fallback>
                <p:oleObj name="Equation" r:id="rId7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3581400"/>
                        <a:ext cx="2392219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477585"/>
              </p:ext>
            </p:extLst>
          </p:nvPr>
        </p:nvGraphicFramePr>
        <p:xfrm>
          <a:off x="4419600" y="3581400"/>
          <a:ext cx="297353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87" name="Equation" r:id="rId9" imgW="1282680" imgH="419040" progId="Equation.DSMT4">
                  <p:embed/>
                </p:oleObj>
              </mc:Choice>
              <mc:Fallback>
                <p:oleObj name="Equation" r:id="rId9" imgW="12826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9600" y="3581400"/>
                        <a:ext cx="297353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378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Final Review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05800" cy="50292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Make Up Work, Test Corrections due TODAY, 4:30 pm NO EXCEPTIONS</a:t>
            </a:r>
          </a:p>
          <a:p>
            <a:r>
              <a:rPr lang="en-US" b="1" dirty="0" smtClean="0"/>
              <a:t>Given the TERMINAL point (-8, -12):</a:t>
            </a:r>
          </a:p>
          <a:p>
            <a:r>
              <a:rPr lang="en-US" dirty="0" smtClean="0"/>
              <a:t>Graph the angle created at the terminal point</a:t>
            </a:r>
          </a:p>
          <a:p>
            <a:r>
              <a:rPr lang="en-US" dirty="0" smtClean="0"/>
              <a:t>Find all 6 TRIG ratios for the angle created</a:t>
            </a:r>
          </a:p>
          <a:p>
            <a:r>
              <a:rPr lang="en-US" dirty="0" smtClean="0"/>
              <a:t>Find the measure of the angle created in RADIANS and DEGREES</a:t>
            </a:r>
          </a:p>
          <a:p>
            <a:r>
              <a:rPr lang="en-US" dirty="0" smtClean="0"/>
              <a:t>Find two angles CO-TERMINAL with the angle</a:t>
            </a:r>
          </a:p>
          <a:p>
            <a:endParaRPr lang="en-US" dirty="0"/>
          </a:p>
          <a:p>
            <a:r>
              <a:rPr lang="en-US" dirty="0" smtClean="0"/>
              <a:t>Mr. Nibs, you guessed it….he’s on top of the garage! He can see his mother at an angle of 22</a:t>
            </a:r>
            <a:r>
              <a:rPr lang="en-US" baseline="30000" dirty="0" smtClean="0"/>
              <a:t>0</a:t>
            </a:r>
            <a:r>
              <a:rPr lang="en-US" dirty="0" smtClean="0"/>
              <a:t>. His mother is 42 feet from the garage. How high up is Mr. Nibs? What angle is his mother looking at him?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99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IDENTIFY the DOMAIN and RANGE of rational functions and write in INTERVAL NOTATION</a:t>
            </a: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CW: Finish Group Posters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365125" lvl="1" indent="-365125">
              <a:buNone/>
            </a:pPr>
            <a:r>
              <a:rPr lang="en-US" sz="2400" b="1" dirty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>
                <a:solidFill>
                  <a:srgbClr val="C00000"/>
                </a:solidFill>
              </a:rPr>
              <a:t>Wsheet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Due </a:t>
            </a:r>
            <a:r>
              <a:rPr lang="en-US" sz="2400" b="1" dirty="0">
                <a:solidFill>
                  <a:srgbClr val="C00000"/>
                </a:solidFill>
              </a:rPr>
              <a:t>Tuesday</a:t>
            </a:r>
          </a:p>
          <a:p>
            <a:pPr marL="0" indent="0">
              <a:buNone/>
            </a:pPr>
            <a:endParaRPr lang="en-US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Picture 2" descr="C:\Users\dstarbu\AppData\Local\Microsoft\Windows\Temporary Internet Files\Content.IE5\DL740V0G\MC90007882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558483"/>
            <a:ext cx="3683044" cy="229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3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165E22"/>
                </a:solidFill>
              </a:rPr>
              <a:t>FINISH…………….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Rational Function Partner Task – Each group (3) will complete the following: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Table </a:t>
            </a:r>
            <a:r>
              <a:rPr lang="en-US" b="1" dirty="0">
                <a:solidFill>
                  <a:srgbClr val="002060"/>
                </a:solidFill>
              </a:rPr>
              <a:t>for your </a:t>
            </a:r>
            <a:r>
              <a:rPr lang="en-US" b="1" dirty="0" smtClean="0">
                <a:solidFill>
                  <a:srgbClr val="002060"/>
                </a:solidFill>
              </a:rPr>
              <a:t>function showing 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for your function</a:t>
            </a:r>
            <a:r>
              <a:rPr lang="en-US" b="1" dirty="0">
                <a:solidFill>
                  <a:srgbClr val="002060"/>
                </a:solidFill>
              </a:rPr>
              <a:t> showing </a:t>
            </a:r>
            <a:r>
              <a:rPr lang="en-US" b="1" dirty="0" smtClean="0">
                <a:solidFill>
                  <a:srgbClr val="002060"/>
                </a:solidFill>
              </a:rPr>
              <a:t>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Increase/Decrease intervals labeled and listed on graph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Function written in FACTORED and SIMPLIFIED form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Calculation of </a:t>
            </a:r>
            <a:r>
              <a:rPr lang="en-US" b="1" dirty="0">
                <a:solidFill>
                  <a:srgbClr val="002060"/>
                </a:solidFill>
              </a:rPr>
              <a:t>HOLES/ASYMPTOTES</a:t>
            </a:r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Domain and Range written in INTERVAL NOTATION</a:t>
            </a:r>
          </a:p>
          <a:p>
            <a:pPr marL="365125" lvl="1" indent="-365125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 smtClean="0">
                <a:solidFill>
                  <a:srgbClr val="C00000"/>
                </a:solidFill>
              </a:rPr>
              <a:t>Wsheet</a:t>
            </a:r>
            <a:r>
              <a:rPr lang="en-US" sz="2400" b="1" dirty="0" smtClean="0">
                <a:solidFill>
                  <a:srgbClr val="C00000"/>
                </a:solidFill>
              </a:rPr>
              <a:t> – Due Tuesday</a:t>
            </a:r>
          </a:p>
          <a:p>
            <a:pPr marL="273050" lvl="1" indent="-273050"/>
            <a:endParaRPr lang="en-US" sz="2800" b="1" dirty="0" smtClean="0">
              <a:solidFill>
                <a:srgbClr val="002060"/>
              </a:solidFill>
            </a:endParaRP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19810" name="Picture 2" descr="C:\Users\dstarbu\AppData\Local\Microsoft\Windows\Temporary Internet Files\Content.IE5\DL740V0G\MC9000788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664" y="381000"/>
            <a:ext cx="1905000" cy="169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pic>
        <p:nvPicPr>
          <p:cNvPr id="119813" name="Picture 5" descr="C:\Users\dstarbu\AppData\Local\Microsoft\Windows\Temporary Internet Files\Content.IE5\OMC3L225\MC90043932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860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>
                <a:solidFill>
                  <a:srgbClr val="C00000"/>
                </a:solidFill>
              </a:rPr>
              <a:t>Wsheet</a:t>
            </a:r>
            <a:r>
              <a:rPr lang="en-US" sz="2400" b="1" dirty="0">
                <a:solidFill>
                  <a:srgbClr val="C00000"/>
                </a:solidFill>
              </a:rPr>
              <a:t> – Due 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104/#79-81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Families of Functions</a:t>
            </a:r>
          </a:p>
          <a:p>
            <a:pPr lvl="1"/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Exploration #1 – Pg. 111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Translations and Transformations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Quiz Friday – Rational Functions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24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Check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On a sheet of paper, copy your answers for the following problems from the HW sheet:</a:t>
            </a:r>
          </a:p>
          <a:p>
            <a:endParaRPr lang="en-US" sz="4400" dirty="0"/>
          </a:p>
          <a:p>
            <a:pPr lvl="1"/>
            <a:r>
              <a:rPr lang="en-US" sz="4400" dirty="0" smtClean="0"/>
              <a:t>Q. #4, 7a and 7f, 8e, 13</a:t>
            </a:r>
          </a:p>
          <a:p>
            <a:endParaRPr lang="en-US" sz="4400" dirty="0"/>
          </a:p>
          <a:p>
            <a:pPr marL="0" indent="0">
              <a:buNone/>
            </a:pP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32488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65125" lvl="1" indent="-365125"/>
            <a:r>
              <a:rPr lang="en-US" sz="2400" b="1" dirty="0" smtClean="0">
                <a:solidFill>
                  <a:srgbClr val="C00000"/>
                </a:solidFill>
              </a:rPr>
              <a:t>HW DUE: </a:t>
            </a:r>
            <a:r>
              <a:rPr lang="en-US" sz="2400" b="1" dirty="0">
                <a:solidFill>
                  <a:srgbClr val="C00000"/>
                </a:solidFill>
              </a:rPr>
              <a:t>Rational Functions </a:t>
            </a:r>
            <a:r>
              <a:rPr lang="en-US" sz="2400" b="1" dirty="0" err="1" smtClean="0">
                <a:solidFill>
                  <a:srgbClr val="C00000"/>
                </a:solidFill>
              </a:rPr>
              <a:t>Wsheet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/>
            <a:r>
              <a:rPr lang="en-US" sz="2400" b="1" dirty="0" smtClean="0">
                <a:solidFill>
                  <a:srgbClr val="002060"/>
                </a:solidFill>
              </a:rPr>
              <a:t>CW: Pg. 113/#1-34, 58-63, 69</a:t>
            </a:r>
          </a:p>
          <a:p>
            <a:pPr marL="639445" lvl="2" indent="-365125"/>
            <a:r>
              <a:rPr lang="en-US" b="1" dirty="0" smtClean="0">
                <a:solidFill>
                  <a:srgbClr val="002060"/>
                </a:solidFill>
              </a:rPr>
              <a:t>Use YELLOW notes from class</a:t>
            </a:r>
          </a:p>
          <a:p>
            <a:pPr marL="365125" lvl="1" indent="-365125"/>
            <a:r>
              <a:rPr lang="en-US" sz="2400" b="1" dirty="0" smtClean="0">
                <a:solidFill>
                  <a:srgbClr val="C00000"/>
                </a:solidFill>
              </a:rPr>
              <a:t>HW: Pg. 114/#29-42 – Due Friday</a:t>
            </a:r>
          </a:p>
          <a:p>
            <a:pPr marL="365125" lvl="1" indent="-365125"/>
            <a:r>
              <a:rPr lang="en-US" sz="2400" b="1" dirty="0" smtClean="0">
                <a:solidFill>
                  <a:srgbClr val="165E22"/>
                </a:solidFill>
              </a:rPr>
              <a:t>Quiz FRIDAY</a:t>
            </a:r>
          </a:p>
          <a:p>
            <a:pPr marL="0" lvl="1" indent="0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>
              <a:buNone/>
            </a:pP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121858" name="Picture 2" descr="C:\Users\dstarbu\AppData\Local\Microsoft\Windows\Temporary Internet Files\Content.IE5\G8ERFW2T\MC9003836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718743"/>
            <a:ext cx="2597048" cy="307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8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4000"/>
            <a:ext cx="8610600" cy="5334000"/>
          </a:xfrm>
        </p:spPr>
        <p:txBody>
          <a:bodyPr>
            <a:normAutofit lnSpcReduction="1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C00000"/>
                </a:solidFill>
              </a:rPr>
              <a:t>HW: Pg. 114/#29-42 – Due </a:t>
            </a:r>
            <a:r>
              <a:rPr lang="en-US" sz="2400" b="1" dirty="0" smtClean="0">
                <a:solidFill>
                  <a:srgbClr val="C00000"/>
                </a:solidFill>
              </a:rPr>
              <a:t>Friday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165E22"/>
                </a:solidFill>
              </a:rPr>
              <a:t>Quiz Friday – Rational Functions, Domain, Range, Inc., Dec., Interval Notation</a:t>
            </a:r>
            <a:endParaRPr lang="en-US" sz="2400" b="1" dirty="0">
              <a:solidFill>
                <a:srgbClr val="165E22"/>
              </a:solidFill>
            </a:endParaRPr>
          </a:p>
          <a:p>
            <a:r>
              <a:rPr lang="en-US" dirty="0"/>
              <a:t>Group Function Task – Using the graphs to find the following:</a:t>
            </a:r>
          </a:p>
          <a:p>
            <a:pPr lvl="1"/>
            <a:r>
              <a:rPr lang="en-US" dirty="0"/>
              <a:t>Determine if each graph is a FUNCTION and explain how you know.</a:t>
            </a:r>
          </a:p>
          <a:p>
            <a:pPr lvl="1"/>
            <a:r>
              <a:rPr lang="en-US" dirty="0"/>
              <a:t>Complete a table for each function showing </a:t>
            </a:r>
            <a:r>
              <a:rPr lang="en-US" dirty="0" smtClean="0"/>
              <a:t>the </a:t>
            </a:r>
            <a:r>
              <a:rPr lang="en-US" dirty="0"/>
              <a:t>x-intercept(s) and the </a:t>
            </a:r>
            <a:r>
              <a:rPr lang="en-US" dirty="0" smtClean="0"/>
              <a:t>y-intercept(s), the local MAX and MIN points:</a:t>
            </a:r>
            <a:endParaRPr lang="en-US" dirty="0"/>
          </a:p>
          <a:p>
            <a:pPr lvl="1"/>
            <a:r>
              <a:rPr lang="en-US" dirty="0"/>
              <a:t>Find the DOMAIN and RANGE  for each function, and write </a:t>
            </a:r>
            <a:r>
              <a:rPr lang="en-US" dirty="0" smtClean="0"/>
              <a:t>both in </a:t>
            </a:r>
            <a:r>
              <a:rPr lang="en-US" dirty="0"/>
              <a:t>INTERVAL notation</a:t>
            </a:r>
          </a:p>
          <a:p>
            <a:pPr lvl="1"/>
            <a:r>
              <a:rPr lang="en-US" dirty="0" smtClean="0"/>
              <a:t>Using graphs #1and #2, find f(-3) </a:t>
            </a:r>
            <a:r>
              <a:rPr lang="en-US" dirty="0"/>
              <a:t>and </a:t>
            </a:r>
            <a:r>
              <a:rPr lang="en-US" dirty="0" smtClean="0"/>
              <a:t>f(3)</a:t>
            </a:r>
            <a:endParaRPr lang="en-US" dirty="0"/>
          </a:p>
          <a:p>
            <a:pPr lvl="1"/>
            <a:r>
              <a:rPr lang="en-US" dirty="0" smtClean="0"/>
              <a:t>Using graphs #3 and #4, find </a:t>
            </a:r>
            <a:r>
              <a:rPr lang="en-US" dirty="0"/>
              <a:t>‘x’ when f(x) = </a:t>
            </a:r>
            <a:r>
              <a:rPr lang="en-US" dirty="0" smtClean="0"/>
              <a:t>-4 and find </a:t>
            </a:r>
            <a:r>
              <a:rPr lang="en-US" dirty="0"/>
              <a:t>‘x’ when f(x) = 4</a:t>
            </a:r>
            <a:endParaRPr lang="en-US" dirty="0" smtClean="0"/>
          </a:p>
          <a:p>
            <a:pPr lvl="1"/>
            <a:r>
              <a:rPr lang="en-US" dirty="0" smtClean="0"/>
              <a:t>Write an equation for #4</a:t>
            </a:r>
            <a:endParaRPr lang="en-US" dirty="0"/>
          </a:p>
          <a:p>
            <a:pPr marL="457200" lvl="1" indent="0">
              <a:buNone/>
            </a:pPr>
            <a:endParaRPr lang="en-US" b="1" dirty="0">
              <a:solidFill>
                <a:srgbClr val="C00000"/>
              </a:solidFill>
              <a:cs typeface="Aharoni" pitchFamily="2" charset="-79"/>
            </a:endParaRPr>
          </a:p>
          <a:p>
            <a:pPr marL="365125" lvl="1" indent="-365125"/>
            <a:endParaRPr lang="en-US" sz="2400" b="1" dirty="0">
              <a:solidFill>
                <a:srgbClr val="C0000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45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/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graph PIECEWISE FUNCTIONS according each function’s DOMAIN and RANGE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You need GRAPH PAPER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CW: Pg. 114/#45-50 – </a:t>
            </a:r>
            <a:r>
              <a:rPr lang="en-US" b="1" dirty="0" smtClean="0">
                <a:solidFill>
                  <a:srgbClr val="C00000"/>
                </a:solidFill>
              </a:rPr>
              <a:t>Finish for HW</a:t>
            </a:r>
          </a:p>
        </p:txBody>
      </p:sp>
      <p:pic>
        <p:nvPicPr>
          <p:cNvPr id="121859" name="Picture 3" descr="C:\Users\dstarbu\AppData\Local\Microsoft\Windows\Temporary Internet Files\Content.IE5\DL740V0G\MC90029035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796" y="4114800"/>
            <a:ext cx="3009569" cy="257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35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and Binder Due 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763000" cy="48737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#1 – </a:t>
            </a:r>
            <a:r>
              <a:rPr lang="en-US" sz="3200" b="1" smtClean="0">
                <a:solidFill>
                  <a:srgbClr val="C00000"/>
                </a:solidFill>
              </a:rPr>
              <a:t>Due Tuesday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r>
              <a:rPr lang="en-US" sz="3200" b="1" dirty="0" smtClean="0"/>
              <a:t>Binder Check – Tuesday September 2</a:t>
            </a:r>
          </a:p>
          <a:p>
            <a:pPr lvl="1"/>
            <a:r>
              <a:rPr lang="en-US" sz="3200" b="1" dirty="0" smtClean="0"/>
              <a:t>Syllabus</a:t>
            </a:r>
          </a:p>
          <a:p>
            <a:pPr lvl="1"/>
            <a:r>
              <a:rPr lang="en-US" sz="3200" b="1" dirty="0" smtClean="0"/>
              <a:t>Sections for; HW, CW, TQA, Notes</a:t>
            </a:r>
          </a:p>
        </p:txBody>
      </p:sp>
      <p:pic>
        <p:nvPicPr>
          <p:cNvPr id="50178" name="Picture 2" descr="C:\Users\dstarbu\AppData\Local\Microsoft\Windows\Temporary Internet Files\Content.IE5\AECW5UFU\MC900217714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038600"/>
            <a:ext cx="3989705" cy="251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72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001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</a:t>
            </a:r>
            <a:r>
              <a:rPr lang="en-US" b="1" dirty="0" smtClean="0">
                <a:solidFill>
                  <a:srgbClr val="C00000"/>
                </a:solidFill>
              </a:rPr>
              <a:t>114/#45-50 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IDENTIFY Parent Functions and DESCRIBE TRANSLATIONS of functions, MATCHING GRAPHS to SITUATIONS to EQUATIONS</a:t>
            </a:r>
          </a:p>
          <a:p>
            <a:pPr marL="365125" lvl="1" indent="-365125"/>
            <a:r>
              <a:rPr lang="en-US" sz="3200" b="1" dirty="0">
                <a:solidFill>
                  <a:srgbClr val="002060"/>
                </a:solidFill>
              </a:rPr>
              <a:t>CW: Pg. 113/#1-34, 58-63, 69</a:t>
            </a:r>
          </a:p>
          <a:p>
            <a:pPr marL="639445" lvl="2" indent="-365125"/>
            <a:r>
              <a:rPr lang="en-US" sz="3200" b="1" dirty="0">
                <a:solidFill>
                  <a:srgbClr val="002060"/>
                </a:solidFill>
              </a:rPr>
              <a:t>Use YELLOW notes from </a:t>
            </a:r>
            <a:r>
              <a:rPr lang="en-US" sz="3200" b="1" dirty="0" smtClean="0">
                <a:solidFill>
                  <a:srgbClr val="002060"/>
                </a:solidFill>
              </a:rPr>
              <a:t>class</a:t>
            </a:r>
          </a:p>
          <a:p>
            <a:pPr marL="274320" lvl="2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HW: Problem Statement from Functions Project Due Thursday</a:t>
            </a:r>
            <a:endParaRPr lang="en-US" sz="3200" b="1" dirty="0">
              <a:solidFill>
                <a:srgbClr val="C00000"/>
              </a:solidFill>
            </a:endParaRPr>
          </a:p>
          <a:p>
            <a:endParaRPr lang="en-US" sz="3200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5" name="Picture 2" descr="C:\Users\dstarbu\AppData\Local\Microsoft\Windows\Temporary Internet Files\Content.IE5\G8ERFW2T\MC90043485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30215">
            <a:off x="6370307" y="27430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64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Find the VERTICAL  and HORIZONTAL asymptotes and HOLES for the function: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029596"/>
              </p:ext>
            </p:extLst>
          </p:nvPr>
        </p:nvGraphicFramePr>
        <p:xfrm>
          <a:off x="1219200" y="3200400"/>
          <a:ext cx="5946263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36" name="Equation" r:id="rId3" imgW="1155600" imgH="393480" progId="Equation.DSMT4">
                  <p:embed/>
                </p:oleObj>
              </mc:Choice>
              <mc:Fallback>
                <p:oleObj name="Equation" r:id="rId3" imgW="1155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200400"/>
                        <a:ext cx="5946263" cy="202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09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0"/>
            <a:ext cx="8382000" cy="5181600"/>
          </a:xfrm>
        </p:spPr>
        <p:txBody>
          <a:bodyPr>
            <a:normAutofit/>
          </a:bodyPr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Problem Statement from Functions Project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dirty="0" smtClean="0"/>
              <a:t>Graph </a:t>
            </a:r>
            <a:r>
              <a:rPr lang="en-US" dirty="0"/>
              <a:t>the function f(x) = |x| on your calculator</a:t>
            </a:r>
          </a:p>
          <a:p>
            <a:pPr lvl="1"/>
            <a:r>
              <a:rPr lang="en-US" dirty="0"/>
              <a:t>Describe the graph of f(x) + 5</a:t>
            </a:r>
          </a:p>
          <a:p>
            <a:pPr lvl="1"/>
            <a:r>
              <a:rPr lang="en-US" dirty="0"/>
              <a:t>Describe the Graph of f(x) – 3 </a:t>
            </a:r>
          </a:p>
          <a:p>
            <a:pPr lvl="1"/>
            <a:r>
              <a:rPr lang="en-US" dirty="0"/>
              <a:t>Describe the graph of f(x – 4)</a:t>
            </a:r>
          </a:p>
          <a:p>
            <a:pPr lvl="1"/>
            <a:r>
              <a:rPr lang="en-US" dirty="0"/>
              <a:t>Describe the graph of f(x + 2)</a:t>
            </a:r>
          </a:p>
          <a:p>
            <a:pPr lvl="1"/>
            <a:r>
              <a:rPr lang="en-US" dirty="0"/>
              <a:t>Summarize what you have explored about f(x) +/- k</a:t>
            </a:r>
          </a:p>
          <a:p>
            <a:pPr lvl="1"/>
            <a:r>
              <a:rPr lang="en-US" dirty="0"/>
              <a:t>Summarize what you have explored about f(x+/- k</a:t>
            </a:r>
            <a:r>
              <a:rPr lang="en-US" dirty="0" smtClean="0"/>
              <a:t>)</a:t>
            </a:r>
          </a:p>
          <a:p>
            <a:pPr lvl="1"/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lvl="1" indent="-365125"/>
            <a:r>
              <a:rPr lang="en-US" sz="2400" b="1" dirty="0" smtClean="0">
                <a:solidFill>
                  <a:srgbClr val="C00000"/>
                </a:solidFill>
              </a:rPr>
              <a:t>HW: PROJECT Process</a:t>
            </a:r>
            <a:endParaRPr lang="en-US" sz="2400" b="1" dirty="0">
              <a:solidFill>
                <a:srgbClr val="C00000"/>
              </a:solidFill>
            </a:endParaRPr>
          </a:p>
          <a:p>
            <a:pPr marL="639445" lvl="2" indent="-365125"/>
            <a:r>
              <a:rPr lang="en-US" b="1" u="sng" dirty="0" smtClean="0">
                <a:solidFill>
                  <a:srgbClr val="C00000"/>
                </a:solidFill>
              </a:rPr>
              <a:t>Due </a:t>
            </a:r>
            <a:r>
              <a:rPr lang="en-US" b="1" u="sng" dirty="0">
                <a:solidFill>
                  <a:srgbClr val="C00000"/>
                </a:solidFill>
              </a:rPr>
              <a:t>FRIDAY, OCTOBER 24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11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an equation for each translation of f(x) = |x|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02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Shifted 8 units LEFT and 2 units UP</a:t>
            </a:r>
          </a:p>
          <a:p>
            <a:r>
              <a:rPr lang="en-US" sz="3200" dirty="0" smtClean="0"/>
              <a:t>Shifted 6 units DOWN and 6 units RIGHT</a:t>
            </a:r>
          </a:p>
          <a:p>
            <a:r>
              <a:rPr lang="en-US" sz="3200" dirty="0" smtClean="0"/>
              <a:t>Shifted 10 units DOWN</a:t>
            </a:r>
          </a:p>
          <a:p>
            <a:r>
              <a:rPr lang="en-US" sz="3200" dirty="0" smtClean="0"/>
              <a:t>Vertex at (-5, 3)</a:t>
            </a:r>
          </a:p>
          <a:p>
            <a:r>
              <a:rPr lang="en-US" sz="3200" dirty="0" smtClean="0"/>
              <a:t>Vertex at (7, -7)</a:t>
            </a:r>
          </a:p>
          <a:p>
            <a:r>
              <a:rPr lang="en-US" sz="3200" dirty="0" smtClean="0"/>
              <a:t>WIDER, shifted 6 units LEFT, 1 unit DOWN</a:t>
            </a:r>
          </a:p>
          <a:p>
            <a:r>
              <a:rPr lang="en-US" sz="3200" dirty="0" smtClean="0"/>
              <a:t>REFLECTED over x, shifted 3 units UP and 2 units RIGHT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9781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POP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153400" cy="494995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HW: Functions Project – Due Friday Oct. 24</a:t>
            </a:r>
          </a:p>
          <a:p>
            <a:r>
              <a:rPr lang="en-US" dirty="0" smtClean="0"/>
              <a:t>Find the VERTICAL and HORIZONTAL Asymptotes and/or HOLES for the functions </a:t>
            </a:r>
          </a:p>
          <a:p>
            <a:r>
              <a:rPr lang="en-US" dirty="0" smtClean="0"/>
              <a:t>SKETCH the function, be sure to scale </a:t>
            </a:r>
            <a:r>
              <a:rPr lang="en-US" smtClean="0"/>
              <a:t>the sketch:</a:t>
            </a:r>
            <a:endParaRPr lang="en-US" dirty="0" smtClean="0"/>
          </a:p>
          <a:p>
            <a:r>
              <a:rPr lang="en-US" dirty="0" smtClean="0"/>
              <a:t>Write the DOMAIN and the RANGE in INTERVAL NOTATION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836838"/>
              </p:ext>
            </p:extLst>
          </p:nvPr>
        </p:nvGraphicFramePr>
        <p:xfrm>
          <a:off x="1219200" y="3276600"/>
          <a:ext cx="2966884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713" name="Equation" r:id="rId3" imgW="901440" imgH="393480" progId="Equation.DSMT4">
                  <p:embed/>
                </p:oleObj>
              </mc:Choice>
              <mc:Fallback>
                <p:oleObj name="Equation" r:id="rId3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276600"/>
                        <a:ext cx="2966884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038020"/>
              </p:ext>
            </p:extLst>
          </p:nvPr>
        </p:nvGraphicFramePr>
        <p:xfrm>
          <a:off x="990600" y="4953000"/>
          <a:ext cx="36502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714" name="Equation" r:id="rId5" imgW="1257120" imgH="393480" progId="Equation.DSMT4">
                  <p:embed/>
                </p:oleObj>
              </mc:Choice>
              <mc:Fallback>
                <p:oleObj name="Equation" r:id="rId5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4953000"/>
                        <a:ext cx="3650225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261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8382000" cy="5486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102/ #9-34 </a:t>
            </a:r>
            <a:r>
              <a:rPr lang="en-US" b="1" dirty="0" smtClean="0">
                <a:solidFill>
                  <a:srgbClr val="C00000"/>
                </a:solidFill>
              </a:rPr>
              <a:t>Be </a:t>
            </a:r>
            <a:r>
              <a:rPr lang="en-US" b="1" dirty="0">
                <a:solidFill>
                  <a:srgbClr val="C00000"/>
                </a:solidFill>
              </a:rPr>
              <a:t>sure to complete graphs on GRAPH PAPER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Copy </a:t>
            </a:r>
            <a:r>
              <a:rPr lang="en-US" b="1" dirty="0">
                <a:solidFill>
                  <a:srgbClr val="002060"/>
                </a:solidFill>
              </a:rPr>
              <a:t>CLASS OBJECTIVE in CW Section of your Binder:</a:t>
            </a:r>
          </a:p>
          <a:p>
            <a:pPr marL="0" indent="0" algn="ctr">
              <a:buNone/>
            </a:pPr>
            <a:r>
              <a:rPr lang="en-US" b="1" i="1" dirty="0">
                <a:latin typeface="Aharoni" pitchFamily="2" charset="-79"/>
                <a:cs typeface="Aharoni" pitchFamily="2" charset="-79"/>
              </a:rPr>
              <a:t>Students will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ANALYZE 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functions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and IDENTIFY 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various characteristics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of functions, including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: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Domain, Range, </a:t>
            </a:r>
            <a:r>
              <a:rPr lang="en-US" b="1" i="1" dirty="0" err="1" smtClean="0">
                <a:latin typeface="Aharoni" pitchFamily="2" charset="-79"/>
                <a:cs typeface="Aharoni" pitchFamily="2" charset="-79"/>
              </a:rPr>
              <a:t>Boundedness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,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Extremes, Symmetry.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165E22"/>
                </a:solidFill>
                <a:cs typeface="Aharoni" pitchFamily="2" charset="-79"/>
              </a:rPr>
              <a:t>CW: Complete Pg. 102/ #35-46 with your </a:t>
            </a:r>
            <a:r>
              <a:rPr lang="en-US" b="1" dirty="0" smtClean="0">
                <a:solidFill>
                  <a:srgbClr val="165E22"/>
                </a:solidFill>
                <a:cs typeface="Aharoni" pitchFamily="2" charset="-79"/>
              </a:rPr>
              <a:t>group</a:t>
            </a:r>
            <a:endParaRPr lang="en-US" b="1" dirty="0" smtClean="0">
              <a:solidFill>
                <a:srgbClr val="002060"/>
              </a:solidFill>
              <a:latin typeface="+mj-lt"/>
              <a:cs typeface="Aharoni" pitchFamily="2" charset="-79"/>
            </a:endParaRPr>
          </a:p>
          <a:p>
            <a:r>
              <a:rPr lang="en-US" b="1" i="1" dirty="0">
                <a:solidFill>
                  <a:srgbClr val="7030A0"/>
                </a:solidFill>
              </a:rPr>
              <a:t>Tuesday – Modified half-day schedule – Check lists in main hall for your location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05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are CORNELL NOTES and WHY should we use them?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600200"/>
            <a:ext cx="7010400" cy="5257800"/>
          </a:xfrm>
        </p:spPr>
      </p:pic>
    </p:spTree>
    <p:extLst>
      <p:ext uri="{BB962C8B-B14F-4D97-AF65-F5344CB8AC3E}">
        <p14:creationId xmlns:p14="http://schemas.microsoft.com/office/powerpoint/2010/main" val="54139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52400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What do Cornell Notes look like?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013159"/>
            <a:ext cx="4419600" cy="5700044"/>
          </a:xfrm>
        </p:spPr>
      </p:pic>
    </p:spTree>
    <p:extLst>
      <p:ext uri="{BB962C8B-B14F-4D97-AF65-F5344CB8AC3E}">
        <p14:creationId xmlns:p14="http://schemas.microsoft.com/office/powerpoint/2010/main" val="75972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r>
              <a:rPr lang="en-US" dirty="0" smtClean="0"/>
              <a:t> – Solving Equations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sz="3600" dirty="0" smtClean="0"/>
              <a:t> Yellow </a:t>
            </a:r>
            <a:r>
              <a:rPr lang="en-US" sz="3600" dirty="0"/>
              <a:t>Page paper </a:t>
            </a:r>
            <a:r>
              <a:rPr lang="en-US" sz="3600" dirty="0" smtClean="0"/>
              <a:t>ONLY</a:t>
            </a:r>
          </a:p>
          <a:p>
            <a:r>
              <a:rPr lang="en-US" sz="3600" dirty="0" smtClean="0"/>
              <a:t> Kept in NOTE section of your binder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pic>
        <p:nvPicPr>
          <p:cNvPr id="51202" name="Picture 2" descr="C:\Users\dstarbu\AppData\Local\Microsoft\Windows\Temporary Internet Files\Content.IE5\AECW5UFU\MC900382613[1]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048000"/>
            <a:ext cx="35814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5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142" y="641555"/>
            <a:ext cx="7010400" cy="91510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Pre-Calculus – Per. 2, 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828800"/>
            <a:ext cx="8382000" cy="50292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latin typeface="Arial Black" pitchFamily="34" charset="0"/>
                <a:cs typeface="Aharoni" pitchFamily="2" charset="-79"/>
              </a:rPr>
              <a:t>ODD vs. EVEN f(x)</a:t>
            </a:r>
          </a:p>
          <a:p>
            <a:pPr algn="ctr"/>
            <a:endParaRPr lang="en-US" sz="2800" b="1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Copy the CLASS OBJECTIVE in the CW section of your binder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HW: Pg. 103/ #47-66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Project: Functions – Due MONDAY OCT. 1</a:t>
            </a:r>
          </a:p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TEST CORRECTIONS Due Monday, 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  Oct. 1 - 3 p.m.</a:t>
            </a:r>
          </a:p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EXIT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: Domain, Range, Increase, Decrease, MAX, MIN, Intercepts</a:t>
            </a:r>
          </a:p>
          <a:p>
            <a:endParaRPr lang="en-US" sz="2800" b="1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9219" name="Picture 3" descr="C:\Users\dstarbu\AppData\Local\Microsoft\Windows\Temporary Internet Files\Content.IE5\382GYQO9\MP90038575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16" y="76200"/>
            <a:ext cx="1823357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dstarbu\AppData\Local\Microsoft\Windows\Temporary Internet Files\Content.IE5\382GYQO9\MP90038575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27" y="76200"/>
            <a:ext cx="1850571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44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22484"/>
            <a:ext cx="74676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to set up your assignment heading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516" y="1447800"/>
            <a:ext cx="8458200" cy="514189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 assignments should be completed on college-ruled notebook paper or graph paper, using pencil or BLUE or BLACK ink only. POW’s and Projects should be typed, single spaced, using a 12-font size OR written in blue or black ink on college-ruled notebook paper.</a:t>
            </a:r>
          </a:p>
          <a:p>
            <a:r>
              <a:rPr lang="en-US" dirty="0" smtClean="0"/>
              <a:t>When completing any homework, classwork or project assignment, the following heading information should be on your paper:</a:t>
            </a:r>
          </a:p>
          <a:p>
            <a:pPr algn="ctr"/>
            <a:r>
              <a:rPr lang="en-US" dirty="0" smtClean="0"/>
              <a:t>Your First and Last Name</a:t>
            </a:r>
          </a:p>
          <a:p>
            <a:pPr algn="ctr"/>
            <a:r>
              <a:rPr lang="en-US" dirty="0" smtClean="0"/>
              <a:t>Date (August 26, 2014; </a:t>
            </a:r>
            <a:r>
              <a:rPr lang="en-US" dirty="0" err="1" smtClean="0"/>
              <a:t>mo</a:t>
            </a:r>
            <a:r>
              <a:rPr lang="en-US" dirty="0" smtClean="0"/>
              <a:t>/day/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Class/Period</a:t>
            </a:r>
            <a:endParaRPr lang="en-US" dirty="0"/>
          </a:p>
          <a:p>
            <a:pPr algn="ctr"/>
            <a:r>
              <a:rPr lang="en-US" dirty="0" smtClean="0"/>
              <a:t>Assignment Title (Page #, Problem #’s)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No Heading = No Grade</a:t>
            </a:r>
          </a:p>
          <a:p>
            <a:pPr algn="ctr"/>
            <a:endParaRPr lang="en-US" dirty="0"/>
          </a:p>
        </p:txBody>
      </p:sp>
      <p:pic>
        <p:nvPicPr>
          <p:cNvPr id="2052" name="Picture 4" descr="C:\Users\dstarbu\AppData\Local\Microsoft\Windows\Temporary Internet Files\Content.IE5\IZBTUQPK\MC9002120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7600" y="196066"/>
            <a:ext cx="1263480" cy="103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47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Learning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i="1" dirty="0" smtClean="0"/>
              <a:t>Students will analyze and categorize function TABLES, GRAPHS and EQUATIONS</a:t>
            </a:r>
          </a:p>
          <a:p>
            <a:endParaRPr lang="en-US" sz="3600" b="1" i="1" dirty="0"/>
          </a:p>
          <a:p>
            <a:r>
              <a:rPr lang="en-US" sz="3600" b="1" i="1" dirty="0" smtClean="0"/>
              <a:t>CW: Complete Pg. 81/ #1-10</a:t>
            </a:r>
          </a:p>
          <a:p>
            <a:pPr marL="0" indent="0">
              <a:buNone/>
            </a:pPr>
            <a:r>
              <a:rPr lang="en-US" sz="3600" b="1" i="1" dirty="0"/>
              <a:t> </a:t>
            </a:r>
            <a:r>
              <a:rPr lang="en-US" sz="3600" b="1" i="1" dirty="0" smtClean="0"/>
              <a:t>  with your group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HW: Pg. 82/ #11-18, 20-24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Due MONDAY 9/9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52227" name="Picture 3" descr="C:\Users\dstarbu\AppData\Local\Microsoft\Windows\Temporary Internet Files\Content.IE5\WTZ3S8M0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6" y="4456760"/>
            <a:ext cx="2619374" cy="24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4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 – EXIT 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14400"/>
            <a:ext cx="8610600" cy="57912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5800" b="1" dirty="0" smtClean="0"/>
              <a:t>Solve for ‘x’:</a:t>
            </a:r>
          </a:p>
          <a:p>
            <a:pPr marL="0" indent="0">
              <a:buNone/>
            </a:pPr>
            <a:endParaRPr lang="en-US" sz="3400" dirty="0" smtClean="0"/>
          </a:p>
          <a:p>
            <a:r>
              <a:rPr lang="en-US" sz="5900" dirty="0" smtClean="0"/>
              <a:t>1.</a:t>
            </a:r>
          </a:p>
          <a:p>
            <a:endParaRPr lang="en-US" sz="5900" dirty="0"/>
          </a:p>
          <a:p>
            <a:pPr marL="0" indent="0">
              <a:buNone/>
            </a:pPr>
            <a:endParaRPr lang="en-US" sz="5900" dirty="0" smtClean="0"/>
          </a:p>
          <a:p>
            <a:pPr marL="0" indent="0">
              <a:buNone/>
            </a:pPr>
            <a:endParaRPr lang="en-US" sz="5900" dirty="0"/>
          </a:p>
          <a:p>
            <a:r>
              <a:rPr lang="en-US" sz="5900" dirty="0" smtClean="0"/>
              <a:t>2.</a:t>
            </a:r>
          </a:p>
          <a:p>
            <a:endParaRPr lang="en-US" sz="5900" dirty="0" smtClean="0"/>
          </a:p>
          <a:p>
            <a:endParaRPr lang="en-US" sz="5900" dirty="0" smtClean="0"/>
          </a:p>
          <a:p>
            <a:pPr marL="0" indent="0">
              <a:buNone/>
            </a:pPr>
            <a:endParaRPr lang="en-US" sz="5900" dirty="0" smtClean="0"/>
          </a:p>
          <a:p>
            <a:r>
              <a:rPr lang="en-US" sz="7400" b="1" dirty="0" smtClean="0"/>
              <a:t>3.	16(.88)</a:t>
            </a:r>
            <a:r>
              <a:rPr lang="en-US" sz="7400" b="1" baseline="30000" dirty="0" smtClean="0"/>
              <a:t>x</a:t>
            </a:r>
            <a:r>
              <a:rPr lang="en-US" sz="7400" b="1" dirty="0" smtClean="0"/>
              <a:t> = 5.754</a:t>
            </a:r>
          </a:p>
          <a:p>
            <a:pPr marL="0" indent="0">
              <a:buNone/>
            </a:pPr>
            <a:endParaRPr lang="en-US" sz="5900" dirty="0"/>
          </a:p>
          <a:p>
            <a:endParaRPr lang="en-US" sz="5900" dirty="0" smtClean="0"/>
          </a:p>
          <a:p>
            <a:pPr marL="0" indent="0">
              <a:buNone/>
            </a:pPr>
            <a:r>
              <a:rPr lang="en-US" sz="5900" b="1" dirty="0" smtClean="0"/>
              <a:t>Q. #4, 5 – Solve for X and Y:</a:t>
            </a:r>
          </a:p>
          <a:p>
            <a:pPr marL="0" indent="0">
              <a:buNone/>
            </a:pPr>
            <a:endParaRPr lang="en-US" sz="5900" dirty="0" smtClean="0"/>
          </a:p>
          <a:p>
            <a:r>
              <a:rPr lang="en-US" sz="5900" dirty="0" smtClean="0"/>
              <a:t>4.</a:t>
            </a:r>
            <a:r>
              <a:rPr lang="en-US" sz="5900" dirty="0"/>
              <a:t>	</a:t>
            </a:r>
            <a:r>
              <a:rPr lang="en-US" sz="5900" b="1" dirty="0" smtClean="0"/>
              <a:t>3x + 2y = 19		5.	y = </a:t>
            </a:r>
            <a:r>
              <a:rPr lang="en-US" sz="5900" b="1" dirty="0"/>
              <a:t>3x  –  </a:t>
            </a:r>
            <a:r>
              <a:rPr lang="en-US" sz="5900" b="1" dirty="0" smtClean="0"/>
              <a:t>4</a:t>
            </a:r>
          </a:p>
          <a:p>
            <a:pPr marL="365760" lvl="1" indent="0">
              <a:buNone/>
            </a:pPr>
            <a:r>
              <a:rPr lang="en-US" sz="5900" b="1" dirty="0"/>
              <a:t>	</a:t>
            </a:r>
            <a:r>
              <a:rPr lang="en-US" sz="5900" b="1" dirty="0" smtClean="0"/>
              <a:t>5x – 7y = 42			2x + 5y = 31</a:t>
            </a:r>
            <a:endParaRPr lang="en-US" sz="5900" b="1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809551"/>
              </p:ext>
            </p:extLst>
          </p:nvPr>
        </p:nvGraphicFramePr>
        <p:xfrm>
          <a:off x="1219200" y="1374436"/>
          <a:ext cx="3281926" cy="987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6" name="Equation" r:id="rId3" imgW="1307880" imgH="393480" progId="Equation.DSMT4">
                  <p:embed/>
                </p:oleObj>
              </mc:Choice>
              <mc:Fallback>
                <p:oleObj name="Equation" r:id="rId3" imgW="1307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219200" y="1374436"/>
                        <a:ext cx="3281926" cy="987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143000"/>
            <a:ext cx="3069400" cy="306940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60281"/>
              </p:ext>
            </p:extLst>
          </p:nvPr>
        </p:nvGraphicFramePr>
        <p:xfrm>
          <a:off x="1371600" y="2514600"/>
          <a:ext cx="2911331" cy="96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7" name="Equation" r:id="rId4" imgW="1193760" imgH="393480" progId="Equation.DSMT4">
                  <p:embed/>
                </p:oleObj>
              </mc:Choice>
              <mc:Fallback>
                <p:oleObj name="Equation" r:id="rId4" imgW="1193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371600" y="2514600"/>
                        <a:ext cx="2911331" cy="960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6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1,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 DUE: Pg</a:t>
            </a:r>
            <a:r>
              <a:rPr lang="en-US" b="1" dirty="0">
                <a:solidFill>
                  <a:srgbClr val="C00000"/>
                </a:solidFill>
              </a:rPr>
              <a:t>. 82/ #11-18, </a:t>
            </a:r>
            <a:r>
              <a:rPr lang="en-US" b="1" dirty="0" smtClean="0">
                <a:solidFill>
                  <a:srgbClr val="C00000"/>
                </a:solidFill>
              </a:rPr>
              <a:t>20-24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Complete the EXPLORATION #1, Pg. 93 with your group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4000" b="1" i="1" dirty="0"/>
          </a:p>
        </p:txBody>
      </p:sp>
      <p:pic>
        <p:nvPicPr>
          <p:cNvPr id="4" name="Picture 3" descr="C:\Users\dstarbu\AppData\Local\Microsoft\Windows\Temporary Internet Files\Content.IE5\2PUEW0UN\MP900442177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95600"/>
            <a:ext cx="463151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47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 </a:t>
            </a:r>
            <a:r>
              <a:rPr lang="en-US" b="1" dirty="0" smtClean="0">
                <a:solidFill>
                  <a:srgbClr val="C00000"/>
                </a:solidFill>
              </a:rPr>
              <a:t>DUE: </a:t>
            </a:r>
            <a:r>
              <a:rPr lang="en-US" b="1" dirty="0">
                <a:solidFill>
                  <a:srgbClr val="C00000"/>
                </a:solidFill>
              </a:rPr>
              <a:t>Pg. 83/ #29-38, 47-49, 54, </a:t>
            </a:r>
            <a:r>
              <a:rPr lang="en-US" b="1" dirty="0" smtClean="0">
                <a:solidFill>
                  <a:srgbClr val="C00000"/>
                </a:solidFill>
              </a:rPr>
              <a:t>57-60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TEST Corrections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Complete f(x) worksheet with your group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Copy CLASS OBJECTIVE in CW Section of your Binder:</a:t>
            </a:r>
          </a:p>
          <a:p>
            <a:pPr marL="0" indent="0">
              <a:buNone/>
            </a:pPr>
            <a:r>
              <a:rPr lang="en-US" sz="3500" b="1" i="1" dirty="0" smtClean="0">
                <a:latin typeface="Aharoni" pitchFamily="2" charset="-79"/>
                <a:cs typeface="Aharoni" pitchFamily="2" charset="-79"/>
              </a:rPr>
              <a:t>Students will analyze function behavior and identify points of discontinuity. 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102/ #9-34 Due TUESDAY Be sure to complete graphs on GRAPH PAPER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57346" name="Picture 2" descr="C:\Users\dstarbu\AppData\Local\Microsoft\Windows\Temporary Internet Files\Content.IE5\AECW5UFU\MC900241613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57200"/>
            <a:ext cx="175199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0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 DUE MONDAY: 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Pg. 81/ Quick Review; 103/ #</a:t>
            </a:r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55-62</a:t>
            </a:r>
          </a:p>
          <a:p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Quiz TODAY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Asymptotes</a:t>
            </a:r>
          </a:p>
          <a:p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1.				2.</a:t>
            </a: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3.				4.			</a:t>
            </a:r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825410"/>
              </p:ext>
            </p:extLst>
          </p:nvPr>
        </p:nvGraphicFramePr>
        <p:xfrm>
          <a:off x="1219200" y="3536950"/>
          <a:ext cx="1993081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44" name="Equation" r:id="rId3" imgW="888840" imgH="393480" progId="Equation.DSMT4">
                  <p:embed/>
                </p:oleObj>
              </mc:Choice>
              <mc:Fallback>
                <p:oleObj name="Equation" r:id="rId3" imgW="888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536950"/>
                        <a:ext cx="1993081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884781"/>
              </p:ext>
            </p:extLst>
          </p:nvPr>
        </p:nvGraphicFramePr>
        <p:xfrm>
          <a:off x="4800600" y="3276600"/>
          <a:ext cx="210935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45" name="Equation" r:id="rId5" imgW="736560" imgH="419040" progId="Equation.DSMT4">
                  <p:embed/>
                </p:oleObj>
              </mc:Choice>
              <mc:Fallback>
                <p:oleObj name="Equation" r:id="rId5" imgW="7365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0600" y="3276600"/>
                        <a:ext cx="2109355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726107"/>
              </p:ext>
            </p:extLst>
          </p:nvPr>
        </p:nvGraphicFramePr>
        <p:xfrm>
          <a:off x="4724400" y="5181600"/>
          <a:ext cx="2790313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46" name="Equation" r:id="rId7" imgW="1244520" imgH="393480" progId="Equation.DSMT4">
                  <p:embed/>
                </p:oleObj>
              </mc:Choice>
              <mc:Fallback>
                <p:oleObj name="Equation" r:id="rId7" imgW="1244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24400" y="5181600"/>
                        <a:ext cx="2790313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631025"/>
              </p:ext>
            </p:extLst>
          </p:nvPr>
        </p:nvGraphicFramePr>
        <p:xfrm>
          <a:off x="1219200" y="5105400"/>
          <a:ext cx="23812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47" name="Equation" r:id="rId9" imgW="952200" imgH="419040" progId="Equation.DSMT4">
                  <p:embed/>
                </p:oleObj>
              </mc:Choice>
              <mc:Fallback>
                <p:oleObj name="Equation" r:id="rId9" imgW="9522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19200" y="5105400"/>
                        <a:ext cx="23812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733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763000" cy="5791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Project Due at FINAL EXAM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Find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the VERTICAL and HORIZONTAL  ASYMPTOTES or HOLES for each: </a:t>
            </a:r>
            <a:endParaRPr lang="en-US" b="1" dirty="0" smtClean="0">
              <a:solidFill>
                <a:schemeClr val="bg2">
                  <a:lumMod val="10000"/>
                </a:schemeClr>
              </a:solidFill>
              <a:cs typeface="Aharoni" pitchFamily="2" charset="-79"/>
            </a:endParaRPr>
          </a:p>
          <a:p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1.				2</a:t>
            </a:r>
            <a:r>
              <a:rPr lang="en-US" sz="2800" dirty="0"/>
              <a:t>.	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3.				4.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5.			</a:t>
            </a:r>
            <a:r>
              <a:rPr lang="en-US" sz="2800" dirty="0"/>
              <a:t>	</a:t>
            </a:r>
            <a:r>
              <a:rPr lang="en-US" sz="2800" dirty="0" smtClean="0"/>
              <a:t>6</a:t>
            </a:r>
            <a:r>
              <a:rPr lang="en-US" sz="2800" dirty="0"/>
              <a:t>.	</a:t>
            </a:r>
          </a:p>
          <a:p>
            <a:pPr marL="0" indent="0">
              <a:buNone/>
            </a:pPr>
            <a:endParaRPr lang="en-US" sz="2800" b="1" i="1" dirty="0" smtClean="0">
              <a:solidFill>
                <a:srgbClr val="003300"/>
              </a:solidFill>
            </a:endParaRPr>
          </a:p>
          <a:p>
            <a:pPr marL="0" indent="0">
              <a:buNone/>
            </a:pPr>
            <a:endParaRPr lang="en-US" sz="2800" b="1" i="1" dirty="0">
              <a:solidFill>
                <a:srgbClr val="0033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584246"/>
              </p:ext>
            </p:extLst>
          </p:nvPr>
        </p:nvGraphicFramePr>
        <p:xfrm>
          <a:off x="914400" y="2743200"/>
          <a:ext cx="1752600" cy="76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19" name="Equation" r:id="rId3" imgW="901440" imgH="393480" progId="Equation.DSMT4">
                  <p:embed/>
                </p:oleObj>
              </mc:Choice>
              <mc:Fallback>
                <p:oleObj name="Equation" r:id="rId3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2743200"/>
                        <a:ext cx="1752600" cy="765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29627"/>
              </p:ext>
            </p:extLst>
          </p:nvPr>
        </p:nvGraphicFramePr>
        <p:xfrm>
          <a:off x="4648200" y="2667000"/>
          <a:ext cx="186567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0" name="Equation" r:id="rId5" imgW="876240" imgH="393480" progId="Equation.DSMT4">
                  <p:embed/>
                </p:oleObj>
              </mc:Choice>
              <mc:Fallback>
                <p:oleObj name="Equation" r:id="rId5" imgW="8762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8200" y="2667000"/>
                        <a:ext cx="186567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603185"/>
              </p:ext>
            </p:extLst>
          </p:nvPr>
        </p:nvGraphicFramePr>
        <p:xfrm>
          <a:off x="914400" y="3657600"/>
          <a:ext cx="1752600" cy="835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1" name="Equation" r:id="rId7" imgW="825480" imgH="393480" progId="Equation.DSMT4">
                  <p:embed/>
                </p:oleObj>
              </mc:Choice>
              <mc:Fallback>
                <p:oleObj name="Equation" r:id="rId7" imgW="825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3657600"/>
                        <a:ext cx="1752600" cy="835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966061"/>
              </p:ext>
            </p:extLst>
          </p:nvPr>
        </p:nvGraphicFramePr>
        <p:xfrm>
          <a:off x="4419600" y="3810000"/>
          <a:ext cx="2667000" cy="758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2" name="Equation" r:id="rId9" imgW="1384200" imgH="393480" progId="Equation.DSMT4">
                  <p:embed/>
                </p:oleObj>
              </mc:Choice>
              <mc:Fallback>
                <p:oleObj name="Equation" r:id="rId9" imgW="1384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9600" y="3810000"/>
                        <a:ext cx="2667000" cy="758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52214"/>
              </p:ext>
            </p:extLst>
          </p:nvPr>
        </p:nvGraphicFramePr>
        <p:xfrm>
          <a:off x="4495800" y="4800600"/>
          <a:ext cx="244536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3" name="Equation" r:id="rId11" imgW="1193760" imgH="393480" progId="Equation.DSMT4">
                  <p:embed/>
                </p:oleObj>
              </mc:Choice>
              <mc:Fallback>
                <p:oleObj name="Equation" r:id="rId11" imgW="1193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95800" y="4800600"/>
                        <a:ext cx="244536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919235"/>
              </p:ext>
            </p:extLst>
          </p:nvPr>
        </p:nvGraphicFramePr>
        <p:xfrm>
          <a:off x="838200" y="4800600"/>
          <a:ext cx="198812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4" name="Equation" r:id="rId13" imgW="1041120" imgH="419040" progId="Equation.DSMT4">
                  <p:embed/>
                </p:oleObj>
              </mc:Choice>
              <mc:Fallback>
                <p:oleObj name="Equation" r:id="rId13" imgW="10411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8200" y="4800600"/>
                        <a:ext cx="1988127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3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starbu\AppData\Local\Microsoft\Windows\Temporary Internet Files\Content.IE5\2PUEW0UN\MP900442176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0"/>
            <a:ext cx="4497636" cy="224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8610600" cy="49149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100" b="1" dirty="0" smtClean="0">
                <a:solidFill>
                  <a:srgbClr val="165E22"/>
                </a:solidFill>
              </a:rPr>
              <a:t>Partner Task  - Sketching Radical Functions - Copy ALL work in CW Section of your binder</a:t>
            </a:r>
          </a:p>
          <a:p>
            <a:pPr marL="914400"/>
            <a:r>
              <a:rPr lang="en-US" sz="3100" b="1" dirty="0" smtClean="0">
                <a:solidFill>
                  <a:srgbClr val="165E22"/>
                </a:solidFill>
              </a:rPr>
              <a:t>Turn in by 8:15 (P.1)/9:15 (P. 2)</a:t>
            </a:r>
          </a:p>
          <a:p>
            <a:pPr marL="914400"/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en-US" sz="3100" b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endParaRPr lang="en-US" sz="31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4800" b="1" i="1" dirty="0" smtClean="0"/>
              <a:t>Students will explore TRANSLATIONS and TRANSFORMATIONS of functions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800" b="1" dirty="0" smtClean="0">
                <a:solidFill>
                  <a:srgbClr val="C00000"/>
                </a:solidFill>
              </a:rPr>
              <a:t>HW: Pg. 113/ #1-24 Due Wed./Thurs.</a:t>
            </a:r>
          </a:p>
          <a:p>
            <a:pPr marL="0" indent="0">
              <a:buNone/>
            </a:pPr>
            <a:endParaRPr lang="en-US" sz="3800" b="1" dirty="0" smtClean="0">
              <a:solidFill>
                <a:srgbClr val="C0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3800" b="1" dirty="0" smtClean="0">
                <a:solidFill>
                  <a:srgbClr val="003300"/>
                </a:solidFill>
              </a:rPr>
              <a:t>Quiz – Chap. 1 Wed./Thurs.</a:t>
            </a:r>
            <a:r>
              <a:rPr lang="en-US" b="1" dirty="0">
                <a:solidFill>
                  <a:srgbClr val="003300"/>
                </a:solidFill>
              </a:rPr>
              <a:t> </a:t>
            </a:r>
            <a:endParaRPr lang="en-US" b="1" dirty="0" smtClean="0">
              <a:solidFill>
                <a:srgbClr val="0033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b="1" dirty="0">
                <a:solidFill>
                  <a:srgbClr val="003300"/>
                </a:solidFill>
              </a:rPr>
              <a:t>	</a:t>
            </a:r>
            <a:r>
              <a:rPr lang="en-US" sz="3200" b="1" dirty="0" smtClean="0">
                <a:solidFill>
                  <a:srgbClr val="003300"/>
                </a:solidFill>
              </a:rPr>
              <a:t>Asymptotes</a:t>
            </a:r>
            <a:r>
              <a:rPr lang="en-US" sz="3200" b="1" dirty="0">
                <a:solidFill>
                  <a:srgbClr val="003300"/>
                </a:solidFill>
              </a:rPr>
              <a:t>, Odd/ Even f(x), Domain, Range, Maxima, </a:t>
            </a:r>
            <a:r>
              <a:rPr lang="en-US" sz="3200" b="1" dirty="0" smtClean="0">
                <a:solidFill>
                  <a:srgbClr val="003300"/>
                </a:solidFill>
              </a:rPr>
              <a:t>	Minima</a:t>
            </a:r>
            <a:r>
              <a:rPr lang="en-US" sz="3200" b="1" dirty="0">
                <a:solidFill>
                  <a:srgbClr val="003300"/>
                </a:solidFill>
              </a:rPr>
              <a:t>, Interval Notation</a:t>
            </a:r>
          </a:p>
          <a:p>
            <a:pPr marL="0" indent="0">
              <a:buNone/>
            </a:pPr>
            <a:endParaRPr lang="en-US" sz="3200" b="1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96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HW: Pg. 113/ #1-28 Due Monday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 Today: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PROJECT #1: Functions Due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Friday Oct. 11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60419" name="Picture 3" descr="C:\Users\dstarbu\AppData\Local\Microsoft\Windows\Temporary Internet Files\Content.IE5\AECW5UFU\MC9003700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882" y="3124200"/>
            <a:ext cx="3983535" cy="345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5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5257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Pg. 113/ #1-28; Functions Project Problem Statement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Share your problem statement with your group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Project Due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Copy the Functions in the CW Section of your binder:</a:t>
            </a:r>
          </a:p>
          <a:p>
            <a:endParaRPr lang="en-US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3300"/>
                </a:solidFill>
              </a:rPr>
              <a:t>Use the ‘a’ and ‘b’ values at your table to find the DOMAIN, RANGE, VERTICAL and HORIZONTAL Asymptotes for each function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114/ #35-42 Due Wed./Thurs.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610259"/>
              </p:ext>
            </p:extLst>
          </p:nvPr>
        </p:nvGraphicFramePr>
        <p:xfrm>
          <a:off x="18361" y="4038600"/>
          <a:ext cx="8458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35" name="Equation" r:id="rId3" imgW="4851360" imgH="647640" progId="Equation.DSMT4">
                  <p:embed/>
                </p:oleObj>
              </mc:Choice>
              <mc:Fallback>
                <p:oleObj name="Equation" r:id="rId3" imgW="4851360" imgH="6476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1" y="4038600"/>
                        <a:ext cx="84582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29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Complete Pg. 114/ #29-34, 67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114/ #35-42 Due Wed./Thurs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Functions Project Due Friday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2466" name="Picture 2" descr="C:\Users\dstarbu\AppData\Local\Microsoft\Windows\Temporary Internet Files\Content.IE5\2PUEW0UN\MC9004135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550" y="3048000"/>
            <a:ext cx="4102729" cy="344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8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daily Course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dirty="0" smtClean="0"/>
              <a:t>The daily learning objective and assignments should be written in the CLASSWORK section of your 3-ring binder at the beginning of class every day.</a:t>
            </a:r>
          </a:p>
          <a:p>
            <a:r>
              <a:rPr lang="en-US" dirty="0" smtClean="0"/>
              <a:t>You will see the daily objective for your class on the daily Power Point.</a:t>
            </a:r>
            <a:endParaRPr lang="en-US" dirty="0"/>
          </a:p>
        </p:txBody>
      </p:sp>
      <p:pic>
        <p:nvPicPr>
          <p:cNvPr id="18434" name="Picture 2" descr="C:\Users\dstarbu\AppData\Local\Microsoft\Windows\Temporary Internet Files\Content.IE5\2PUEW0UN\MC90037087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3810000"/>
            <a:ext cx="3133349" cy="287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6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9600" b="1" dirty="0" smtClean="0">
                <a:solidFill>
                  <a:srgbClr val="C00000"/>
                </a:solidFill>
              </a:rPr>
              <a:t>HERE</a:t>
            </a:r>
            <a:endParaRPr lang="en-US" sz="9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3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763000" cy="59436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Project ‘Functions’ Due Friday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Solution, Evaluation</a:t>
            </a:r>
          </a:p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WRITE functions for TRANSLATIONS and TRANSFORMATIONS for functions</a:t>
            </a:r>
          </a:p>
          <a:p>
            <a:r>
              <a:rPr lang="en-US" b="1" dirty="0" smtClean="0"/>
              <a:t>Each group = Different f(x)</a:t>
            </a:r>
          </a:p>
          <a:p>
            <a:pPr marL="365760" lvl="1" indent="0">
              <a:buNone/>
            </a:pPr>
            <a:r>
              <a:rPr lang="en-US" b="1" dirty="0" smtClean="0"/>
              <a:t>With your group, write the function that would give the TRANSLATION or TRANSFORMATION. Then sketch the graph, scaling the </a:t>
            </a:r>
            <a:r>
              <a:rPr lang="en-US" b="1" dirty="0" err="1" smtClean="0"/>
              <a:t>x,y</a:t>
            </a:r>
            <a:r>
              <a:rPr lang="en-US" b="1" dirty="0" smtClean="0"/>
              <a:t> - axes:</a:t>
            </a:r>
          </a:p>
          <a:p>
            <a:pPr marL="365760" lvl="1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</a:t>
            </a:r>
            <a:r>
              <a:rPr lang="en-US" b="1" dirty="0"/>
              <a:t> </a:t>
            </a:r>
            <a:r>
              <a:rPr lang="en-US" b="1" dirty="0" smtClean="0"/>
              <a:t>  Shifted Up 3 units		2.	Shifted LEFT 5 units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3.   Narrow, REFLECTED over x-axis	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4.    Shifted RIGHT 3 Units, DOWN 2 Units, WIDER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5.   REFLECTED over x-axis, WIDER, shifted 4 units UP, 3 units RIGHT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6.   Define the changes in DOMAIN and RANGE for each translation or</a:t>
            </a:r>
          </a:p>
          <a:p>
            <a:pPr marL="0" indent="0">
              <a:buNone/>
            </a:pPr>
            <a:r>
              <a:rPr lang="en-US" b="1" dirty="0" smtClean="0"/>
              <a:t>      transformation. 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sz="3100" b="1" dirty="0" smtClean="0">
                <a:solidFill>
                  <a:srgbClr val="00518E"/>
                </a:solidFill>
              </a:rPr>
              <a:t>CW: Pg. 147/#1-28</a:t>
            </a:r>
          </a:p>
          <a:p>
            <a:pPr marL="457200" indent="-457200">
              <a:buAutoNum type="arabicPeriod" startAt="8"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457200" indent="-457200">
              <a:buAutoNum type="arabicPeriod" startAt="5"/>
            </a:pPr>
            <a:endParaRPr lang="en-US" dirty="0" smtClean="0"/>
          </a:p>
          <a:p>
            <a:pPr marL="457200" indent="-457200">
              <a:buAutoNum type="arabicPeriod" startAt="5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3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Write a function for the graph shown…be sure to solve for ‘a’: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75626"/>
            <a:ext cx="56499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5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Write a function for the graph shown…be sure to solve for ‘a</a:t>
            </a:r>
            <a:r>
              <a:rPr lang="en-US" dirty="0" smtClean="0"/>
              <a:t>’: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7944816" cy="383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79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More….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Write a function for the graph shown…be sure to solve for ‘a’: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8438282" cy="407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3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95400"/>
            <a:ext cx="8382000" cy="5178552"/>
          </a:xfrm>
        </p:spPr>
        <p:txBody>
          <a:bodyPr>
            <a:normAutofit/>
          </a:bodyPr>
          <a:lstStyle/>
          <a:p>
            <a:pPr lvl="1">
              <a:buFont typeface="Courier New" pitchFamily="49" charset="0"/>
              <a:buChar char="o"/>
            </a:pPr>
            <a:r>
              <a:rPr lang="en-US" sz="2800" dirty="0" smtClean="0"/>
              <a:t>You need:</a:t>
            </a:r>
          </a:p>
          <a:p>
            <a:pPr lvl="2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C00000"/>
                </a:solidFill>
              </a:rPr>
              <a:t>Functions Project</a:t>
            </a:r>
          </a:p>
          <a:p>
            <a:pPr marL="0" lvl="2" indent="0">
              <a:buNone/>
            </a:pPr>
            <a:r>
              <a:rPr lang="en-US" sz="2400" b="1" dirty="0" smtClean="0">
                <a:solidFill>
                  <a:srgbClr val="003300"/>
                </a:solidFill>
              </a:rPr>
              <a:t>Copy the CLASS OBJECTIVE in the CW section of your binder:</a:t>
            </a:r>
          </a:p>
          <a:p>
            <a:pPr marL="0" lvl="2" indent="0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write functions for TRANSLATED and TRANSFORMED graphs.</a:t>
            </a:r>
          </a:p>
          <a:p>
            <a:pPr marL="854075" lvl="2" indent="-457200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2060"/>
                </a:solidFill>
              </a:rPr>
              <a:t>Complete 4-f(x) classwork with your partners</a:t>
            </a:r>
            <a:endParaRPr lang="en-US" sz="2800" b="1" dirty="0">
              <a:solidFill>
                <a:srgbClr val="002060"/>
              </a:solidFill>
            </a:endParaRPr>
          </a:p>
          <a:p>
            <a:pPr marL="158750" lvl="2" indent="0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</p:txBody>
      </p:sp>
      <p:pic>
        <p:nvPicPr>
          <p:cNvPr id="63491" name="Picture 3" descr="C:\Users\dstarbu\AppData\Local\Microsoft\Windows\Temporary Internet Files\Content.IE5\2PUEW0UN\MC900078818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924" y="4648200"/>
            <a:ext cx="24860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70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820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Students will DEFINE, WRITE and EVALUATE composed functions</a:t>
            </a:r>
            <a:endParaRPr lang="en-US" sz="3600" b="1" i="1" dirty="0">
              <a:solidFill>
                <a:srgbClr val="00206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/>
              <a:t>Composition of Functions-Pg. 117</a:t>
            </a:r>
          </a:p>
          <a:p>
            <a:r>
              <a:rPr lang="en-US" b="1" dirty="0" smtClean="0"/>
              <a:t>Exploration #1, Pg. 120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124/ #1-8, 11-22 Due Thursday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 smtClean="0"/>
          </a:p>
        </p:txBody>
      </p:sp>
      <p:pic>
        <p:nvPicPr>
          <p:cNvPr id="64514" name="Picture 2" descr="C:\Users\dstarbu\AppData\Local\Microsoft\Windows\Temporary Internet Files\Content.IE5\AECW5UFU\MC90033988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81400"/>
            <a:ext cx="2547712" cy="197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65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51054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124/ #</a:t>
            </a:r>
            <a:r>
              <a:rPr lang="en-US" b="1" dirty="0" smtClean="0">
                <a:solidFill>
                  <a:srgbClr val="C00000"/>
                </a:solidFill>
              </a:rPr>
              <a:t>1-8, 11-22 Due THURSDAY </a:t>
            </a:r>
          </a:p>
          <a:p>
            <a:r>
              <a:rPr lang="en-US" dirty="0" smtClean="0"/>
              <a:t>Given </a:t>
            </a:r>
            <a:r>
              <a:rPr lang="en-US" b="1" dirty="0" smtClean="0"/>
              <a:t>f(x) = 9x+2 </a:t>
            </a:r>
            <a:r>
              <a:rPr lang="en-US" dirty="0" smtClean="0"/>
              <a:t>and </a:t>
            </a:r>
            <a:r>
              <a:rPr lang="en-US" b="1" dirty="0" smtClean="0"/>
              <a:t>g(x) = 3x</a:t>
            </a:r>
            <a:r>
              <a:rPr lang="en-US" b="1" baseline="30000" dirty="0" smtClean="0"/>
              <a:t>2</a:t>
            </a:r>
            <a:r>
              <a:rPr lang="en-US" dirty="0" smtClean="0"/>
              <a:t>, find the following: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1.	f(x) + g(x)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2.	g(x)/f(x)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3.	g(f(x))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4.	f(g(-6))</a:t>
            </a:r>
            <a:endParaRPr lang="en-US" sz="3200" dirty="0"/>
          </a:p>
        </p:txBody>
      </p:sp>
      <p:pic>
        <p:nvPicPr>
          <p:cNvPr id="64514" name="Picture 2" descr="C:\Users\dstarbu\AppData\Local\Microsoft\Windows\Temporary Internet Files\Content.IE5\AECW5UFU\MC900441902[3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43200"/>
            <a:ext cx="2894013" cy="341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44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10540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 DUE: Pg. 124/ #1-8, </a:t>
            </a:r>
            <a:r>
              <a:rPr lang="en-US" b="1" dirty="0" smtClean="0">
                <a:solidFill>
                  <a:srgbClr val="C00000"/>
                </a:solidFill>
              </a:rPr>
              <a:t>11-22</a:t>
            </a:r>
          </a:p>
          <a:p>
            <a:r>
              <a:rPr lang="en-US" b="1" dirty="0" smtClean="0"/>
              <a:t>Composition Partner Task – Using your group’s functions, complete the following: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 the DOMAIN and the RANGE for each individual function. Write in INTERVAL notation.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Find: f(x) + g(x); f(x) – g(x); f(x)g(x); f(x)/g(x)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Which of the above compositions changed the domain and the range of the original functions?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Find: f(g(x)) and g(f(x)) and define the DOMAIN and the RANGE of the composed functions using INTERVAL notation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 f(g(-8)) and g(f(13)) using TWO methods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Compare answers with your common group. </a:t>
            </a:r>
          </a:p>
          <a:p>
            <a:pPr marL="3175" lvl="1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HW: Pg. 125/#31-36, 51, 52</a:t>
            </a:r>
          </a:p>
          <a:p>
            <a:pPr lvl="1"/>
            <a:endParaRPr lang="en-US" dirty="0">
              <a:solidFill>
                <a:srgbClr val="165E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31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534400" cy="5214938"/>
          </a:xfrm>
        </p:spPr>
        <p:txBody>
          <a:bodyPr>
            <a:normAutofit/>
          </a:bodyPr>
          <a:lstStyle/>
          <a:p>
            <a:pPr marL="3175" lvl="1" indent="0">
              <a:buNone/>
            </a:pPr>
            <a:r>
              <a:rPr lang="en-US" sz="3200" b="1" dirty="0">
                <a:solidFill>
                  <a:srgbClr val="C00000"/>
                </a:solidFill>
              </a:rPr>
              <a:t>HW: Pg. 125/#31-36, 51, </a:t>
            </a:r>
            <a:r>
              <a:rPr lang="en-US" sz="3200" b="1" dirty="0" smtClean="0">
                <a:solidFill>
                  <a:srgbClr val="C00000"/>
                </a:solidFill>
              </a:rPr>
              <a:t>52 Due FRIDAY</a:t>
            </a:r>
            <a:endParaRPr lang="en-US" sz="3200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Given the functions: </a:t>
            </a:r>
          </a:p>
          <a:p>
            <a:pPr marL="0" indent="0">
              <a:buNone/>
            </a:pPr>
            <a:r>
              <a:rPr lang="en-US" b="1" dirty="0" smtClean="0">
                <a:latin typeface="Arial Black" pitchFamily="34" charset="0"/>
                <a:cs typeface="Aharoni" pitchFamily="2" charset="-79"/>
              </a:rPr>
              <a:t>	f(x) =</a:t>
            </a:r>
            <a:r>
              <a:rPr lang="en-US" b="1" dirty="0">
                <a:latin typeface="Arial Black" pitchFamily="34" charset="0"/>
                <a:cs typeface="Aharoni" pitchFamily="2" charset="-79"/>
              </a:rPr>
              <a:t> – 9</a:t>
            </a:r>
            <a:r>
              <a:rPr lang="en-US" b="1" dirty="0" smtClean="0">
                <a:latin typeface="Arial Black" pitchFamily="34" charset="0"/>
                <a:cs typeface="Aharoni" pitchFamily="2" charset="-79"/>
              </a:rPr>
              <a:t>x + 4	 and    g(x) = -2x</a:t>
            </a:r>
            <a:r>
              <a:rPr lang="en-US" b="1" baseline="30000" dirty="0" smtClean="0">
                <a:latin typeface="Arial Black" pitchFamily="34" charset="0"/>
                <a:cs typeface="Aharoni" pitchFamily="2" charset="-79"/>
              </a:rPr>
              <a:t>2</a:t>
            </a:r>
            <a:r>
              <a:rPr lang="en-US" b="1" dirty="0" smtClean="0">
                <a:latin typeface="Arial Black" pitchFamily="34" charset="0"/>
                <a:cs typeface="Aharoni" pitchFamily="2" charset="-79"/>
              </a:rPr>
              <a:t> – 7x </a:t>
            </a:r>
          </a:p>
          <a:p>
            <a:pPr marL="0" indent="0">
              <a:buNone/>
            </a:pPr>
            <a:r>
              <a:rPr lang="en-US" dirty="0" smtClean="0"/>
              <a:t>Find the following: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1.	f(-13)		2.	g(-13)		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	‘x’ when g(x) </a:t>
            </a:r>
            <a:r>
              <a:rPr lang="en-US" smtClean="0"/>
              <a:t>= -20</a:t>
            </a:r>
            <a:r>
              <a:rPr lang="en-US" dirty="0" smtClean="0"/>
              <a:t>		4.	‘x’ when f(x) = 85</a:t>
            </a:r>
          </a:p>
          <a:p>
            <a:pPr marL="457200" indent="-457200">
              <a:buAutoNum type="arabicPeriod" startAt="3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4.	f(g(x))		    5.    g(f(x))		   6.</a:t>
            </a:r>
            <a:r>
              <a:rPr lang="en-US" dirty="0"/>
              <a:t> </a:t>
            </a:r>
            <a:r>
              <a:rPr lang="en-US" dirty="0" smtClean="0"/>
              <a:t>   f(g(-3))</a:t>
            </a:r>
          </a:p>
          <a:p>
            <a:pPr marL="0" indent="0">
              <a:buNone/>
            </a:pP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57200" indent="-457200">
              <a:buAutoNum type="arabicPeriod" startAt="4"/>
            </a:pPr>
            <a:endParaRPr lang="en-US" dirty="0" smtClean="0"/>
          </a:p>
        </p:txBody>
      </p:sp>
      <p:pic>
        <p:nvPicPr>
          <p:cNvPr id="124933" name="Picture 5" descr="C:\Users\dstarbu\AppData\Local\Microsoft\Windows\Temporary Internet Files\Content.IE5\OMC3L225\MC9000786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43800" y="2209800"/>
            <a:ext cx="1070371" cy="230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75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Learning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 smtClean="0"/>
              <a:t>Copy the objectives on notebook paper in the CW Section of your binder. </a:t>
            </a:r>
            <a:endParaRPr lang="en-US" b="1" i="1" dirty="0"/>
          </a:p>
          <a:p>
            <a:pPr marL="0" indent="0">
              <a:buNone/>
            </a:pPr>
            <a:endParaRPr lang="en-US" b="1" i="1" dirty="0" smtClean="0">
              <a:solidFill>
                <a:srgbClr val="002060"/>
              </a:solidFill>
            </a:endParaRPr>
          </a:p>
          <a:p>
            <a:r>
              <a:rPr lang="en-US" sz="3600" b="1" dirty="0" smtClean="0">
                <a:solidFill>
                  <a:srgbClr val="002060"/>
                </a:solidFill>
              </a:rPr>
              <a:t>Students will solve multi-step equations using algebraic techniques and check their work</a:t>
            </a:r>
            <a:r>
              <a:rPr lang="en-US" sz="3600" b="1" dirty="0" smtClean="0"/>
              <a:t>. </a:t>
            </a:r>
          </a:p>
          <a:p>
            <a:endParaRPr lang="en-US" dirty="0"/>
          </a:p>
        </p:txBody>
      </p:sp>
      <p:pic>
        <p:nvPicPr>
          <p:cNvPr id="50179" name="Picture 3" descr="C:\Users\dstarbu\AppData\Local\Microsoft\Windows\Temporary Internet Files\Content.IE5\WTZ3S8M0\MC90006029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344890"/>
            <a:ext cx="2438400" cy="251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1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b="1" dirty="0"/>
              <a:t>Partner Compositions – </a:t>
            </a:r>
            <a:r>
              <a:rPr lang="en-US" b="1" dirty="0" smtClean="0"/>
              <a:t>find each of the following with your table:</a:t>
            </a:r>
          </a:p>
          <a:p>
            <a:pPr lvl="1"/>
            <a:r>
              <a:rPr lang="en-US" sz="2400" b="1" dirty="0"/>
              <a:t>f(x)+g(x</a:t>
            </a:r>
            <a:r>
              <a:rPr lang="en-US" sz="2400" b="1" dirty="0" smtClean="0"/>
              <a:t>)</a:t>
            </a:r>
          </a:p>
          <a:p>
            <a:pPr lvl="1"/>
            <a:r>
              <a:rPr lang="en-US" sz="2400" b="1" dirty="0" smtClean="0"/>
              <a:t>g(x)/f(x)</a:t>
            </a:r>
            <a:endParaRPr lang="en-US" sz="2400" b="1" dirty="0"/>
          </a:p>
          <a:p>
            <a:pPr lvl="1"/>
            <a:r>
              <a:rPr lang="en-US" sz="2400" b="1" dirty="0" smtClean="0"/>
              <a:t>f(g(x</a:t>
            </a:r>
            <a:r>
              <a:rPr lang="en-US" sz="2400" b="1" dirty="0"/>
              <a:t>)) and g(f(x</a:t>
            </a:r>
            <a:r>
              <a:rPr lang="en-US" sz="2400" b="1" dirty="0" smtClean="0"/>
              <a:t>))</a:t>
            </a:r>
          </a:p>
          <a:p>
            <a:pPr lvl="1"/>
            <a:r>
              <a:rPr lang="en-US" sz="2400" b="1" dirty="0"/>
              <a:t>g</a:t>
            </a:r>
            <a:r>
              <a:rPr lang="en-US" sz="2400" b="1" dirty="0" smtClean="0"/>
              <a:t>(f(-2))</a:t>
            </a:r>
          </a:p>
          <a:p>
            <a:pPr lvl="1"/>
            <a:r>
              <a:rPr lang="en-US" sz="2400" b="1" dirty="0"/>
              <a:t>f</a:t>
            </a:r>
            <a:r>
              <a:rPr lang="en-US" sz="2400" b="1" dirty="0" smtClean="0"/>
              <a:t>(g(7))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Be sure to show ALL work</a:t>
            </a:r>
          </a:p>
          <a:p>
            <a:r>
              <a:rPr lang="en-US" b="1" dirty="0">
                <a:solidFill>
                  <a:srgbClr val="C00000"/>
                </a:solidFill>
              </a:rPr>
              <a:t>HW: </a:t>
            </a:r>
            <a:r>
              <a:rPr lang="en-US" b="1" dirty="0" smtClean="0">
                <a:solidFill>
                  <a:srgbClr val="C00000"/>
                </a:solidFill>
              </a:rPr>
              <a:t>Pg</a:t>
            </a:r>
            <a:r>
              <a:rPr lang="en-US" b="1" dirty="0">
                <a:solidFill>
                  <a:srgbClr val="C00000"/>
                </a:solidFill>
              </a:rPr>
              <a:t>. 125/#</a:t>
            </a:r>
            <a:r>
              <a:rPr lang="en-US" b="1" dirty="0" smtClean="0">
                <a:solidFill>
                  <a:srgbClr val="C00000"/>
                </a:solidFill>
              </a:rPr>
              <a:t>31-44 Due MONDAY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63490" name="Picture 2" descr="C:\Users\dstarbu\AppData\Local\Microsoft\Windows\Temporary Internet Files\Content.IE5\GXCNT3Q0\MC9003121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189">
            <a:off x="4605285" y="2431693"/>
            <a:ext cx="3692397" cy="23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21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610600" cy="54071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C00000"/>
                </a:solidFill>
              </a:rPr>
              <a:t>HW: </a:t>
            </a:r>
            <a:r>
              <a:rPr lang="en-US" sz="3200" b="1" dirty="0">
                <a:solidFill>
                  <a:srgbClr val="C00000"/>
                </a:solidFill>
              </a:rPr>
              <a:t>Pg. 125/#31-36, 51, </a:t>
            </a:r>
            <a:r>
              <a:rPr lang="en-US" sz="3200" b="1" dirty="0" smtClean="0">
                <a:solidFill>
                  <a:srgbClr val="C00000"/>
                </a:solidFill>
              </a:rPr>
              <a:t>52 Due FRIDAY  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/>
              <a:t>Use the functions 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/>
              <a:t> </a:t>
            </a:r>
            <a:r>
              <a:rPr lang="en-US" sz="2800" b="1" dirty="0" smtClean="0"/>
              <a:t>   to find the following: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1.	f(g(x))		2.	g(f(x))	</a:t>
            </a:r>
          </a:p>
          <a:p>
            <a:pPr marL="514350" lvl="1" indent="-514350">
              <a:spcBef>
                <a:spcPts val="600"/>
              </a:spcBef>
              <a:buSzPct val="70000"/>
              <a:buAutoNum type="arabicPeriod"/>
            </a:pPr>
            <a:endParaRPr lang="en-US" sz="2800" b="1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3.	g(f(-4))		4.	g(x)/f(x)		</a:t>
            </a:r>
          </a:p>
          <a:p>
            <a:pPr marL="514350" lvl="1" indent="-514350">
              <a:spcBef>
                <a:spcPts val="600"/>
              </a:spcBef>
              <a:buSzPct val="70000"/>
              <a:buAutoNum type="arabicPeriod" startAt="3"/>
            </a:pPr>
            <a:endParaRPr lang="en-US" sz="2800" b="1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5.	Domain and Range for  f(x) and g(x)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6.	Domain and Range for f(g(x)) and g(f(x))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7.	Domain and Range for g(x)/f(x)	</a:t>
            </a:r>
          </a:p>
          <a:p>
            <a:pPr marL="514350" lvl="1" indent="-514350">
              <a:spcBef>
                <a:spcPts val="600"/>
              </a:spcBef>
              <a:buSzPct val="70000"/>
              <a:buAutoNum type="arabicPeriod"/>
            </a:pPr>
            <a:endParaRPr lang="en-US" sz="2800" b="1" dirty="0"/>
          </a:p>
          <a:p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250572"/>
              </p:ext>
            </p:extLst>
          </p:nvPr>
        </p:nvGraphicFramePr>
        <p:xfrm>
          <a:off x="3886200" y="1600200"/>
          <a:ext cx="4787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66" name="Equation" r:id="rId3" imgW="2209680" imgH="228600" progId="Equation.DSMT4">
                  <p:embed/>
                </p:oleObj>
              </mc:Choice>
              <mc:Fallback>
                <p:oleObj name="Equation" r:id="rId3" imgW="2209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6200" y="1600200"/>
                        <a:ext cx="47879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09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5257800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125/#31-36, 51, 52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/>
              <a:t>Find the HORIZONTAL and VERTICAL Asymptotes for each function. Write the DOMAIN and THE RANGE using Interval Notation: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 f(g(x)) and give the DOMAIN and the RANGE for the composed function.</a:t>
            </a:r>
          </a:p>
          <a:p>
            <a:r>
              <a:rPr lang="en-US" dirty="0" smtClean="0"/>
              <a:t>Find f(g(-6)) using TWO methods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917412"/>
              </p:ext>
            </p:extLst>
          </p:nvPr>
        </p:nvGraphicFramePr>
        <p:xfrm>
          <a:off x="685800" y="3384550"/>
          <a:ext cx="2834558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42" name="Equation" r:id="rId3" imgW="939600" imgH="393480" progId="Equation.DSMT4">
                  <p:embed/>
                </p:oleObj>
              </mc:Choice>
              <mc:Fallback>
                <p:oleObj name="Equation" r:id="rId3" imgW="939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3384550"/>
                        <a:ext cx="2834558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770795"/>
              </p:ext>
            </p:extLst>
          </p:nvPr>
        </p:nvGraphicFramePr>
        <p:xfrm>
          <a:off x="4114800" y="3390900"/>
          <a:ext cx="43434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43" name="Equation" r:id="rId5" imgW="965160" imgH="228600" progId="Equation.DSMT4">
                  <p:embed/>
                </p:oleObj>
              </mc:Choice>
              <mc:Fallback>
                <p:oleObj name="Equation" r:id="rId5" imgW="9651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0" y="3390900"/>
                        <a:ext cx="43434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459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458200" cy="4873752"/>
          </a:xfrm>
        </p:spPr>
        <p:txBody>
          <a:bodyPr>
            <a:normAutofit lnSpcReduction="10000"/>
          </a:bodyPr>
          <a:lstStyle/>
          <a:p>
            <a:pPr marL="3175" lvl="1" indent="0">
              <a:buNone/>
            </a:pPr>
            <a:r>
              <a:rPr lang="en-US" sz="2800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sz="3600" b="1" i="1" dirty="0" smtClean="0">
                <a:latin typeface="Aharoni" pitchFamily="2" charset="-79"/>
                <a:cs typeface="Aharoni" pitchFamily="2" charset="-79"/>
              </a:rPr>
              <a:t>Students will DEFINE and CALCULATE  INVERSES for functions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CW: Quick Review – Pg. 135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Notes: Defining and Calculating Inverses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130, 134/ Ex. #3, Ex. #7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QUIZ - Thursday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 </a:t>
            </a:r>
            <a:r>
              <a:rPr lang="en-US" b="1" dirty="0">
                <a:solidFill>
                  <a:srgbClr val="FF0000"/>
                </a:solidFill>
              </a:rPr>
              <a:t>Pg. 135/ #</a:t>
            </a:r>
            <a:r>
              <a:rPr lang="en-US" b="1" dirty="0" smtClean="0">
                <a:solidFill>
                  <a:srgbClr val="FF0000"/>
                </a:solidFill>
              </a:rPr>
              <a:t>9-22; Pg. 147/#1-24 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DUE Thursday – No school Monday or Tuesday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24930" name="Picture 2" descr="C:\Users\dstarbu\AppData\Local\Microsoft\Windows\Temporary Internet Files\Content.IE5\WDNUO2VQ\MC9001965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3200400"/>
            <a:ext cx="2057400" cy="231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74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  <a:t>Pre-Calculus</a:t>
            </a:r>
            <a:br>
              <a:rPr lang="en-US" dirty="0" smtClean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</a:br>
            <a:endParaRPr lang="en-US" dirty="0">
              <a:solidFill>
                <a:srgbClr val="002060"/>
              </a:solidFill>
              <a:ea typeface="Arial Unicode MS" pitchFamily="34" charset="-128"/>
              <a:cs typeface="Andalus" pitchFamily="18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52400" y="1524000"/>
            <a:ext cx="8610600" cy="5105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HW: Pg. 135/ #9-22; Pg. 147/#1-24 </a:t>
            </a:r>
            <a:r>
              <a:rPr lang="en-US" sz="2800" b="1" dirty="0" smtClean="0">
                <a:solidFill>
                  <a:srgbClr val="FF0000"/>
                </a:solidFill>
              </a:rPr>
              <a:t>DUE </a:t>
            </a:r>
            <a:r>
              <a:rPr lang="en-US" sz="2800" b="1" dirty="0">
                <a:solidFill>
                  <a:srgbClr val="FF0000"/>
                </a:solidFill>
              </a:rPr>
              <a:t>MONDAY</a:t>
            </a:r>
            <a:endParaRPr lang="en-US" sz="2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002060"/>
                </a:solidFill>
              </a:rPr>
              <a:t>CW: </a:t>
            </a:r>
            <a:r>
              <a:rPr lang="en-US" sz="2800" b="1" dirty="0" smtClean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  <a:t>Pg</a:t>
            </a:r>
            <a:r>
              <a:rPr lang="en-US" sz="2800" b="1" dirty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  <a:t>. 135/Quick Review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3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  <a:t>Students will write INVERSES for functions and PROVE the inverse is </a:t>
            </a:r>
            <a:r>
              <a:rPr lang="en-US" sz="35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haroni" pitchFamily="2" charset="-79"/>
              </a:rPr>
              <a:t>1:1</a:t>
            </a:r>
          </a:p>
          <a:p>
            <a:pPr marL="0" indent="0">
              <a:buNone/>
            </a:pPr>
            <a:endParaRPr lang="en-US" sz="3500" b="1" dirty="0">
              <a:solidFill>
                <a:srgbClr val="002060"/>
              </a:solidFill>
              <a:ea typeface="Arial Unicode MS" pitchFamily="34" charset="-128"/>
              <a:cs typeface="Andalus" pitchFamily="18" charset="-78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- Inverses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	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CW: Pg. 135/#23-32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0244" name="Picture 4" descr="C:\Users\dstarbu\AppData\Local\Microsoft\Windows\Temporary Internet Files\Content.IE5\AW7P62RF\MC9002502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10000"/>
            <a:ext cx="2414017" cy="279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85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INVERSE of each function 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DOMAIN and the RANGE for each function and its INVERSE: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PROVE the function and the inverse are 1:1 Using 3 methods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	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136/#31-34; 147/ #57 – 65 Due FRIDAY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Make Up Work Due MONDAY 12/1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772693"/>
              </p:ext>
            </p:extLst>
          </p:nvPr>
        </p:nvGraphicFramePr>
        <p:xfrm>
          <a:off x="1219200" y="3124200"/>
          <a:ext cx="2667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91" name="Equation" r:id="rId3" imgW="1066680" imgH="228600" progId="Equation.DSMT4">
                  <p:embed/>
                </p:oleObj>
              </mc:Choice>
              <mc:Fallback>
                <p:oleObj name="Equation" r:id="rId3" imgW="1066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124200"/>
                        <a:ext cx="2667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05200"/>
              </p:ext>
            </p:extLst>
          </p:nvPr>
        </p:nvGraphicFramePr>
        <p:xfrm>
          <a:off x="1066800" y="3733800"/>
          <a:ext cx="2565581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92" name="Equation" r:id="rId5" imgW="1002960" imgH="444240" progId="Equation.DSMT4">
                  <p:embed/>
                </p:oleObj>
              </mc:Choice>
              <mc:Fallback>
                <p:oleObj name="Equation" r:id="rId5" imgW="10029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3733800"/>
                        <a:ext cx="2565581" cy="113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599621"/>
              </p:ext>
            </p:extLst>
          </p:nvPr>
        </p:nvGraphicFramePr>
        <p:xfrm>
          <a:off x="1066800" y="4800600"/>
          <a:ext cx="2895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93" name="Equation" r:id="rId7" imgW="914400" imgH="228600" progId="Equation.DSMT4">
                  <p:embed/>
                </p:oleObj>
              </mc:Choice>
              <mc:Fallback>
                <p:oleObj name="Equation" r:id="rId7" imgW="914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800" y="4800600"/>
                        <a:ext cx="2895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8005" name="Picture 5" descr="C:\Users\dstarbu\AppData\Local\Microsoft\Windows\Temporary Internet Files\Content.IE5\G8ERFW2T\MM900043731[1]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438400"/>
            <a:ext cx="2652713" cy="340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5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INVERSE of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f(x) 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Find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INVERSE (f</a:t>
            </a:r>
            <a:r>
              <a:rPr lang="en-US" b="1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(x))of the function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DOMAIN  and the RANGE of f(x) and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</a:t>
            </a:r>
            <a:r>
              <a:rPr lang="en-US" b="1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(x)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Sketch the graphs of f(x) and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</a:t>
            </a:r>
            <a:r>
              <a:rPr lang="en-US" b="1" baseline="30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(x))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PROVE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f(x) and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</a:t>
            </a:r>
            <a:r>
              <a:rPr lang="en-US" b="1" baseline="30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(x))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1:1, using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methods</a:t>
            </a:r>
          </a:p>
          <a:p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HW: Pg. </a:t>
            </a:r>
            <a:r>
              <a:rPr lang="en-US" sz="2400" b="1" dirty="0" smtClean="0">
                <a:solidFill>
                  <a:srgbClr val="FF0000"/>
                </a:solidFill>
              </a:rPr>
              <a:t>136/#31-34; 147</a:t>
            </a:r>
            <a:r>
              <a:rPr lang="en-US" sz="2400" b="1" dirty="0">
                <a:solidFill>
                  <a:srgbClr val="FF0000"/>
                </a:solidFill>
              </a:rPr>
              <a:t>/ </a:t>
            </a:r>
            <a:r>
              <a:rPr lang="en-US" sz="2400" b="1" dirty="0" smtClean="0">
                <a:solidFill>
                  <a:srgbClr val="FF0000"/>
                </a:solidFill>
              </a:rPr>
              <a:t>#57 </a:t>
            </a:r>
            <a:r>
              <a:rPr lang="en-US" sz="2400" b="1" dirty="0">
                <a:solidFill>
                  <a:srgbClr val="FF0000"/>
                </a:solidFill>
              </a:rPr>
              <a:t>– </a:t>
            </a:r>
            <a:r>
              <a:rPr lang="en-US" sz="2400" b="1" dirty="0" smtClean="0">
                <a:solidFill>
                  <a:srgbClr val="FF0000"/>
                </a:solidFill>
              </a:rPr>
              <a:t>65 Due FRIDAY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Make Up Work Due MONDAY 12/1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36988"/>
              </p:ext>
            </p:extLst>
          </p:nvPr>
        </p:nvGraphicFramePr>
        <p:xfrm>
          <a:off x="1824498" y="3962400"/>
          <a:ext cx="4347702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51" name="Equation" r:id="rId3" imgW="952200" imgH="393480" progId="Equation.DSMT4">
                  <p:embed/>
                </p:oleObj>
              </mc:Choice>
              <mc:Fallback>
                <p:oleObj name="Equation" r:id="rId3" imgW="952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4498" y="3962400"/>
                        <a:ext cx="4347702" cy="179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9026" name="Picture 2" descr="C:\Users\dstarbu\AppData\Local\Microsoft\Windows\Temporary Internet Files\Content.IE5\DL740V0G\MC90044152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4697"/>
            <a:ext cx="1806575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2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685800"/>
          </a:xfrm>
        </p:spPr>
        <p:txBody>
          <a:bodyPr/>
          <a:lstStyle/>
          <a:p>
            <a:r>
              <a:rPr lang="en-US" dirty="0" smtClean="0"/>
              <a:t>Pre-Calculus – finish Group Poster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8610600" cy="5791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Use your group’s function to complete the following: </a:t>
            </a:r>
          </a:p>
          <a:p>
            <a:r>
              <a:rPr lang="en-US" dirty="0" smtClean="0"/>
              <a:t>All group members should have ALL work in the CLASSWORK SECTION of </a:t>
            </a:r>
            <a:r>
              <a:rPr lang="en-US" u="sng" dirty="0" smtClean="0"/>
              <a:t>each individual</a:t>
            </a:r>
            <a:r>
              <a:rPr lang="en-US" dirty="0" smtClean="0"/>
              <a:t> binder. </a:t>
            </a:r>
          </a:p>
          <a:p>
            <a:r>
              <a:rPr lang="en-US" dirty="0" smtClean="0"/>
              <a:t>Turn in ONE POSTER per group. </a:t>
            </a:r>
          </a:p>
          <a:p>
            <a:pPr lvl="1"/>
            <a:r>
              <a:rPr lang="en-US" sz="2200" dirty="0" smtClean="0"/>
              <a:t>Give the DOMAIN and the RANGE for your function</a:t>
            </a:r>
          </a:p>
          <a:p>
            <a:pPr lvl="1"/>
            <a:r>
              <a:rPr lang="en-US" sz="2200" dirty="0"/>
              <a:t>M</a:t>
            </a:r>
            <a:r>
              <a:rPr lang="en-US" sz="2200" dirty="0" smtClean="0"/>
              <a:t>ake a TABLE and GRAPH your function on graph paper.</a:t>
            </a:r>
          </a:p>
          <a:p>
            <a:pPr lvl="1"/>
            <a:r>
              <a:rPr lang="en-US" sz="2200" dirty="0" smtClean="0"/>
              <a:t>Find f</a:t>
            </a:r>
            <a:r>
              <a:rPr lang="en-US" sz="2200" baseline="30000" dirty="0" smtClean="0"/>
              <a:t>-1</a:t>
            </a:r>
            <a:r>
              <a:rPr lang="en-US" sz="2200" dirty="0" smtClean="0"/>
              <a:t>(x), showing all work</a:t>
            </a:r>
          </a:p>
          <a:p>
            <a:pPr lvl="1"/>
            <a:r>
              <a:rPr lang="en-US" sz="2200" dirty="0" smtClean="0"/>
              <a:t>State the DOMAIN and RANGE for  </a:t>
            </a:r>
            <a:r>
              <a:rPr lang="en-US" sz="2200" dirty="0"/>
              <a:t>f</a:t>
            </a:r>
            <a:r>
              <a:rPr lang="en-US" sz="2200" baseline="30000" dirty="0"/>
              <a:t>-1</a:t>
            </a:r>
            <a:r>
              <a:rPr lang="en-US" sz="2200" dirty="0"/>
              <a:t>(x</a:t>
            </a:r>
            <a:r>
              <a:rPr lang="en-US" sz="2200" dirty="0" smtClean="0"/>
              <a:t>)</a:t>
            </a:r>
          </a:p>
          <a:p>
            <a:pPr lvl="1"/>
            <a:r>
              <a:rPr lang="en-US" sz="2200" dirty="0"/>
              <a:t>Make a TABLE and GRAPH </a:t>
            </a:r>
            <a:r>
              <a:rPr lang="en-US" sz="2200" dirty="0" smtClean="0"/>
              <a:t>for </a:t>
            </a:r>
            <a:r>
              <a:rPr lang="en-US" sz="2200" dirty="0"/>
              <a:t>f</a:t>
            </a:r>
            <a:r>
              <a:rPr lang="en-US" sz="2200" baseline="30000" dirty="0"/>
              <a:t>-1</a:t>
            </a:r>
            <a:r>
              <a:rPr lang="en-US" sz="2200" dirty="0"/>
              <a:t>(x</a:t>
            </a:r>
            <a:r>
              <a:rPr lang="en-US" sz="2200" dirty="0" smtClean="0"/>
              <a:t>) on the SAME graph </a:t>
            </a:r>
            <a:r>
              <a:rPr lang="en-US" sz="2200" dirty="0"/>
              <a:t>paper </a:t>
            </a:r>
            <a:endParaRPr lang="en-US" sz="2200" dirty="0" smtClean="0"/>
          </a:p>
          <a:p>
            <a:pPr lvl="1"/>
            <a:r>
              <a:rPr lang="en-US" sz="2200" dirty="0" smtClean="0"/>
              <a:t>Find </a:t>
            </a:r>
            <a:r>
              <a:rPr lang="en-US" sz="2200" b="1" dirty="0" smtClean="0"/>
              <a:t>f</a:t>
            </a:r>
            <a:r>
              <a:rPr lang="en-US" sz="2200" dirty="0" smtClean="0"/>
              <a:t>(</a:t>
            </a:r>
            <a:r>
              <a:rPr lang="en-US" sz="2200" b="1" dirty="0" smtClean="0"/>
              <a:t>f</a:t>
            </a:r>
            <a:r>
              <a:rPr lang="en-US" sz="2200" b="1" baseline="30000" dirty="0" smtClean="0"/>
              <a:t>-1</a:t>
            </a:r>
            <a:r>
              <a:rPr lang="en-US" sz="2200" b="1" dirty="0" smtClean="0"/>
              <a:t>(x)) </a:t>
            </a:r>
            <a:r>
              <a:rPr lang="en-US" sz="2200" dirty="0" smtClean="0"/>
              <a:t>and </a:t>
            </a:r>
            <a:r>
              <a:rPr lang="en-US" sz="2200" b="1" dirty="0" smtClean="0"/>
              <a:t>f</a:t>
            </a:r>
            <a:r>
              <a:rPr lang="en-US" sz="2200" b="1" baseline="30000" dirty="0" smtClean="0"/>
              <a:t>-1</a:t>
            </a:r>
            <a:r>
              <a:rPr lang="en-US" sz="2200" b="1" dirty="0" smtClean="0"/>
              <a:t>(f(x))</a:t>
            </a:r>
          </a:p>
          <a:p>
            <a:pPr lvl="1"/>
            <a:r>
              <a:rPr lang="en-US" sz="2200" dirty="0" smtClean="0"/>
              <a:t>Are your functions 1-to-1? Explain </a:t>
            </a:r>
            <a:r>
              <a:rPr lang="en-US" sz="2200" dirty="0"/>
              <a:t>how you </a:t>
            </a:r>
            <a:r>
              <a:rPr lang="en-US" sz="2200" dirty="0" smtClean="0"/>
              <a:t>using the tables, graphs and algebra.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HW: Pg. 136/#31-34; 147/ #57 – 65 Due </a:t>
            </a:r>
            <a:r>
              <a:rPr lang="en-US" sz="2400" b="1" dirty="0" smtClean="0">
                <a:solidFill>
                  <a:srgbClr val="FF0000"/>
                </a:solidFill>
              </a:rPr>
              <a:t>FRIDAY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Make Up Work Due MONDAY 12/1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/>
            <a:endParaRPr lang="en-US" sz="22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3317" name="Picture 5" descr="C:\Users\dstarbu\AppData\Local\Microsoft\Windows\Temporary Internet Files\Content.IE5\CMI2UCKP\MC9000787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998" y="228600"/>
            <a:ext cx="162000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57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00518E"/>
                </a:solidFill>
              </a:rPr>
              <a:t>Copy the CLASS OBJECTIVE in the CW Section of your binder:</a:t>
            </a:r>
          </a:p>
          <a:p>
            <a:pPr marL="0" lvl="1" indent="0" algn="ctr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Students will WRITE and SOLVE functions from situations.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00518E"/>
                </a:solidFill>
                <a:cs typeface="Aharoni" pitchFamily="2" charset="-79"/>
              </a:rPr>
              <a:t>CW: Pg. 160/#1-30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161/#33-40, 48, 50 Due Thursday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132098" name="Picture 2" descr="C:\Users\dstarbu\AppData\Local\Microsoft\Windows\Temporary Internet Files\Content.IE5\OMC3L225\MC9004134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038601"/>
            <a:ext cx="2646348" cy="280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4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929061"/>
            <a:ext cx="5771444" cy="29332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458200" cy="4953000"/>
          </a:xfrm>
        </p:spPr>
        <p:txBody>
          <a:bodyPr/>
          <a:lstStyle/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518E"/>
                </a:solidFill>
              </a:rPr>
              <a:t>Complete Pg. 182/ #13-22 with your partners</a:t>
            </a:r>
          </a:p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518E"/>
                </a:solidFill>
              </a:rPr>
              <a:t>Quadratic Functions</a:t>
            </a:r>
          </a:p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3200" b="1" dirty="0" smtClean="0">
                <a:solidFill>
                  <a:srgbClr val="FF0000"/>
                </a:solidFill>
              </a:rPr>
              <a:t>HW: Pg. 182/# 23-44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 smtClean="0">
              <a:solidFill>
                <a:srgbClr val="00518E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 smtClean="0">
              <a:solidFill>
                <a:srgbClr val="00518E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48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382000" cy="1676400"/>
          </a:xfrm>
        </p:spPr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Solve each equation for ‘x’, showing ALL work and checking your answers…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95430"/>
            <a:ext cx="8458200" cy="5274860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x + 4 = </a:t>
            </a:r>
            <a:r>
              <a:rPr lang="en-US" dirty="0"/>
              <a:t>– </a:t>
            </a:r>
            <a:r>
              <a:rPr lang="en-US" dirty="0" smtClean="0"/>
              <a:t>13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/>
              <a:t>– </a:t>
            </a:r>
            <a:r>
              <a:rPr lang="en-US" dirty="0" smtClean="0"/>
              <a:t>8x = 104</a:t>
            </a:r>
          </a:p>
          <a:p>
            <a:pPr marL="457200" indent="-457200">
              <a:buAutoNum type="arabicPeriod" startAt="2"/>
            </a:pPr>
            <a:endParaRPr lang="en-US" dirty="0"/>
          </a:p>
          <a:p>
            <a:pPr marL="457200" indent="-457200">
              <a:buAutoNum type="arabicPeriod" startAt="2"/>
            </a:pPr>
            <a:r>
              <a:rPr lang="en-US" dirty="0" smtClean="0"/>
              <a:t>7x – 15 = 118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4"/>
            </a:pPr>
            <a:r>
              <a:rPr lang="en-US" dirty="0"/>
              <a:t>– </a:t>
            </a:r>
            <a:r>
              <a:rPr lang="en-US" dirty="0" smtClean="0"/>
              <a:t>3(x + 7) + 15 = 42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Solve for ‘x’ </a:t>
            </a:r>
            <a:r>
              <a:rPr lang="en-US" b="1" u="sng" dirty="0" smtClean="0"/>
              <a:t>AND</a:t>
            </a:r>
            <a:r>
              <a:rPr lang="en-US" dirty="0" smtClean="0"/>
              <a:t> ‘y’:</a:t>
            </a:r>
          </a:p>
          <a:p>
            <a:pPr marL="0" indent="0">
              <a:buNone/>
            </a:pPr>
            <a:r>
              <a:rPr lang="en-US" sz="1700" dirty="0" smtClean="0">
                <a:solidFill>
                  <a:srgbClr val="7030A0"/>
                </a:solidFill>
              </a:rPr>
              <a:t>5</a:t>
            </a:r>
            <a:r>
              <a:rPr lang="en-US" dirty="0" smtClean="0"/>
              <a:t>.   5x – 8y = 36				</a:t>
            </a:r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#1 – Due Tuesday</a:t>
            </a:r>
          </a:p>
          <a:p>
            <a:pPr marL="0" indent="0">
              <a:buNone/>
            </a:pPr>
            <a:r>
              <a:rPr lang="en-US" dirty="0" smtClean="0"/>
              <a:t>      9x – 9y = 54			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7030A0"/>
                </a:solidFill>
              </a:rPr>
              <a:t>6</a:t>
            </a:r>
            <a:r>
              <a:rPr lang="en-US" dirty="0" smtClean="0"/>
              <a:t>.    Describe and explain the steps you used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solve the equations…WHY did you do those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steps?</a:t>
            </a:r>
          </a:p>
          <a:p>
            <a:pPr marL="0" indent="0">
              <a:buNone/>
            </a:pPr>
            <a:r>
              <a:rPr lang="en-US" dirty="0" smtClean="0"/>
              <a:t>7.   How can you use what you know to solve ax + b = y, for ‘x’?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9219" name="Picture 3" descr="C:\Users\dstarbu\AppData\Local\Microsoft\Windows\Temporary Internet Files\Content.IE5\9SET1P90\MP90043943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64" y="1981200"/>
            <a:ext cx="3500910" cy="263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39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1054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HW DUE: </a:t>
            </a:r>
            <a:r>
              <a:rPr lang="en-US" sz="3200" b="1" dirty="0">
                <a:solidFill>
                  <a:srgbClr val="FF0000"/>
                </a:solidFill>
              </a:rPr>
              <a:t>Pg. 182/# </a:t>
            </a:r>
            <a:r>
              <a:rPr lang="en-US" sz="3200" b="1" dirty="0" smtClean="0">
                <a:solidFill>
                  <a:srgbClr val="FF0000"/>
                </a:solidFill>
              </a:rPr>
              <a:t>23-44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Semester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Project –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Due at Final Exam – </a:t>
            </a:r>
            <a:r>
              <a:rPr lang="en-US" sz="3200" b="1" u="sng" dirty="0" smtClean="0">
                <a:solidFill>
                  <a:schemeClr val="tx2">
                    <a:lumMod val="50000"/>
                  </a:schemeClr>
                </a:solidFill>
              </a:rPr>
              <a:t>P. 2 Monday Dec. 15, P. 6 WEDNESDAY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DEC. 17, Per. </a:t>
            </a:r>
            <a:r>
              <a:rPr lang="en-US" sz="3200" b="1" u="sng" dirty="0" smtClean="0">
                <a:solidFill>
                  <a:schemeClr val="tx2">
                    <a:lumMod val="50000"/>
                  </a:schemeClr>
                </a:solidFill>
              </a:rPr>
              <a:t>1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– NO LATE PROJECTS ACCEPTED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u="sng" dirty="0">
                <a:solidFill>
                  <a:srgbClr val="C00000"/>
                </a:solidFill>
              </a:rPr>
              <a:t>Make-Up work due FRIDAY DEC. </a:t>
            </a:r>
            <a:r>
              <a:rPr lang="en-US" sz="3200" b="1" u="sng" dirty="0" smtClean="0">
                <a:solidFill>
                  <a:srgbClr val="C00000"/>
                </a:solidFill>
              </a:rPr>
              <a:t>12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Quadratic Functions and Projectiles</a:t>
            </a:r>
            <a:endParaRPr lang="en-US" sz="32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33124" name="Picture 4" descr="C:\Users\dstarbu\AppData\Local\Microsoft\Windows\Temporary Internet Files\Content.IE5\DL740V0G\MM9003368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7769">
            <a:off x="-228600" y="4490319"/>
            <a:ext cx="1766888" cy="237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dstarbu\AppData\Local\Microsoft\Windows\Temporary Internet Files\Content.IE5\DL740V0G\MM9003368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62231" flipH="1">
            <a:off x="6664636" y="4473921"/>
            <a:ext cx="1766888" cy="237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13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Quadratic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6868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FACTOR each quadratic functions into 2-BINOMIALS and SOLVE for the ROOTS the write in FACTORED and VERTEX forms: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Solve for the ROOTS and VERTEX for each function, then EXPAND to STANDARD form: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Solve each function for the ROOTS, then write the functions in STANDARD and VERTEX forms: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400865"/>
              </p:ext>
            </p:extLst>
          </p:nvPr>
        </p:nvGraphicFramePr>
        <p:xfrm>
          <a:off x="304800" y="5943600"/>
          <a:ext cx="839893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732" name="Equation" r:id="rId3" imgW="3149280" imgH="228600" progId="Equation.DSMT4">
                  <p:embed/>
                </p:oleObj>
              </mc:Choice>
              <mc:Fallback>
                <p:oleObj name="Equation" r:id="rId3" imgW="3149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5943600"/>
                        <a:ext cx="839893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095865"/>
              </p:ext>
            </p:extLst>
          </p:nvPr>
        </p:nvGraphicFramePr>
        <p:xfrm>
          <a:off x="838200" y="4343401"/>
          <a:ext cx="722418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733" name="Equation" r:id="rId5" imgW="3187440" imgH="228600" progId="Equation.DSMT4">
                  <p:embed/>
                </p:oleObj>
              </mc:Choice>
              <mc:Fallback>
                <p:oleObj name="Equation" r:id="rId5" imgW="3187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4343401"/>
                        <a:ext cx="722418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733563"/>
              </p:ext>
            </p:extLst>
          </p:nvPr>
        </p:nvGraphicFramePr>
        <p:xfrm>
          <a:off x="635000" y="2667000"/>
          <a:ext cx="7747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734" name="Equation" r:id="rId7" imgW="3098520" imgH="228600" progId="Equation.DSMT4">
                  <p:embed/>
                </p:oleObj>
              </mc:Choice>
              <mc:Fallback>
                <p:oleObj name="Equation" r:id="rId7" imgW="30985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5000" y="2667000"/>
                        <a:ext cx="7747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7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3" name="Picture 3" descr="C:\Users\dstarbu\AppData\Local\Microsoft\Windows\Temporary Internet Files\Content.IE5\G8ERFW2T\MP90044871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133600"/>
            <a:ext cx="1880526" cy="184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en-US" dirty="0" smtClean="0"/>
              <a:t>Partner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With your group, complete the following:</a:t>
            </a:r>
          </a:p>
          <a:p>
            <a:r>
              <a:rPr lang="en-US" dirty="0" smtClean="0"/>
              <a:t>Use the QUADRATIC FORMULA to find the roots</a:t>
            </a:r>
          </a:p>
          <a:p>
            <a:r>
              <a:rPr lang="en-US" dirty="0" smtClean="0"/>
              <a:t>Write the equation in FACTORED FORM</a:t>
            </a:r>
          </a:p>
          <a:p>
            <a:r>
              <a:rPr lang="en-US" dirty="0" smtClean="0"/>
              <a:t>Find the VERTEX of the function</a:t>
            </a:r>
          </a:p>
          <a:p>
            <a:r>
              <a:rPr lang="en-US" dirty="0" smtClean="0"/>
              <a:t>Write the function in VERTEX form</a:t>
            </a:r>
          </a:p>
          <a:p>
            <a:r>
              <a:rPr lang="en-US" dirty="0" smtClean="0"/>
              <a:t>Sketch a graph of the function that shows the ROOTS, VERTEX and y-INTERCEPT</a:t>
            </a:r>
          </a:p>
          <a:p>
            <a:r>
              <a:rPr lang="en-US" dirty="0" smtClean="0"/>
              <a:t>Describe the translation and transformation of the function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Make up work due </a:t>
            </a:r>
            <a:r>
              <a:rPr lang="en-US" b="1" smtClean="0">
                <a:solidFill>
                  <a:srgbClr val="FF0000"/>
                </a:solidFill>
              </a:rPr>
              <a:t>TOMORROW , 3pm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Project due at </a:t>
            </a:r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dirty="0" smtClean="0">
                <a:solidFill>
                  <a:srgbClr val="FF0000"/>
                </a:solidFill>
              </a:rPr>
              <a:t>inal Exam – </a:t>
            </a:r>
            <a:r>
              <a:rPr lang="en-US" b="1" u="sng" dirty="0" smtClean="0">
                <a:solidFill>
                  <a:srgbClr val="FF0000"/>
                </a:solidFill>
              </a:rPr>
              <a:t>No late projects accepted</a:t>
            </a:r>
            <a:endParaRPr lang="en-US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2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firework rocket is launched, modeling the function: h(t) = -16t</a:t>
            </a:r>
            <a:r>
              <a:rPr lang="en-US" baseline="30000" dirty="0" smtClean="0"/>
              <a:t>2</a:t>
            </a:r>
            <a:r>
              <a:rPr lang="en-US" dirty="0" smtClean="0"/>
              <a:t> + 240t + 5, where ‘t’ is the time in seconds and h(t) is the height of the rocket in feet. </a:t>
            </a:r>
          </a:p>
          <a:p>
            <a:r>
              <a:rPr lang="en-US" dirty="0" smtClean="0"/>
              <a:t>Find the rocket’s height at 2.5 seconds</a:t>
            </a:r>
          </a:p>
          <a:p>
            <a:r>
              <a:rPr lang="en-US" dirty="0" smtClean="0"/>
              <a:t>Find the 2 points when the rocket will be 500 feet in the air…(way up and way down)</a:t>
            </a:r>
          </a:p>
          <a:p>
            <a:r>
              <a:rPr lang="en-US" dirty="0" smtClean="0"/>
              <a:t>When will the rocket reach its vertex? How high will it be?</a:t>
            </a:r>
          </a:p>
          <a:p>
            <a:r>
              <a:rPr lang="en-US" dirty="0" smtClean="0"/>
              <a:t>When will the rocket hit the ground? </a:t>
            </a:r>
            <a:endParaRPr lang="en-US" dirty="0"/>
          </a:p>
        </p:txBody>
      </p:sp>
      <p:pic>
        <p:nvPicPr>
          <p:cNvPr id="4" name="Picture 4" descr="C:\Users\dstarbu\AppData\Local\Microsoft\Windows\Temporary Internet Files\Content.IE5\DL740V0G\MM9003368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5408">
            <a:off x="6307563" y="4770340"/>
            <a:ext cx="1766888" cy="237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15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Pg. 130/ Ex. #3, Ex. #7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135/ #9-22, 23-32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Inverses and 1:1</a:t>
            </a:r>
          </a:p>
          <a:p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63492" name="Picture 4" descr="C:\Users\dstarbu\AppData\Local\Microsoft\Windows\Temporary Internet Files\Content.IE5\2PUEW0UN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20" y="3276600"/>
            <a:ext cx="3416619" cy="301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02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Finish Posters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FF0000"/>
                </a:solidFill>
              </a:rPr>
              <a:t>HW: Pg. 135/ #9-22, 23-32 Due </a:t>
            </a:r>
            <a:r>
              <a:rPr lang="en-US" sz="2400" b="1" dirty="0" smtClean="0">
                <a:solidFill>
                  <a:srgbClr val="FF0000"/>
                </a:solidFill>
              </a:rPr>
              <a:t>TODAY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3300"/>
                </a:solidFill>
              </a:rPr>
              <a:t>TEST – WED./THURS.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Inverses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1:1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Composition of Functions f(g(x))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Elementary Parametric Functions</a:t>
            </a:r>
            <a:endParaRPr lang="en-US" b="1" dirty="0">
              <a:solidFill>
                <a:srgbClr val="003300"/>
              </a:solidFill>
            </a:endParaRP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Copy the Class Objective in the CW Section of your 3-ring binder: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i="1" dirty="0" smtClean="0"/>
              <a:t>Students will define and write PARAMETRIC EQUATIONS for situations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i="1" dirty="0"/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CW: Pg. 135/ #1-8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i="1" dirty="0">
              <a:solidFill>
                <a:srgbClr val="FF0000"/>
              </a:solidFill>
            </a:endParaRP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147/ #1-28 – Due Wed./Thurs</a:t>
            </a:r>
            <a:r>
              <a:rPr lang="en-US" sz="2400" b="1" dirty="0" smtClean="0">
                <a:solidFill>
                  <a:srgbClr val="FF0000"/>
                </a:solidFill>
              </a:rPr>
              <a:t>.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003300"/>
                </a:solidFill>
              </a:rPr>
              <a:t>TEST – WED./THURS.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406170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943600" cy="4873752"/>
          </a:xfrm>
        </p:spPr>
        <p:txBody>
          <a:bodyPr/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400" b="1" dirty="0">
                <a:solidFill>
                  <a:srgbClr val="FF0000"/>
                </a:solidFill>
              </a:rPr>
              <a:t>HW: Pg. 147/ #1-28 – Due Wed./Thurs.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Test Wed., Thurs.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Copy the Class Objective in the CW Section of your 3-ring binder: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i="1" dirty="0"/>
              <a:t>Students will define and write PARAMETRIC EQUATIONS for situations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Complete Pg. 135/ #1-8 – Be sure to graph on GRAPH paper.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C:\Users\dstarbu\AppData\Local\Microsoft\Windows\Temporary Internet Files\Content.IE5\PGPRM0DQ\MC9000533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34291"/>
            <a:ext cx="3311465" cy="472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dstarbu\AppData\Local\Microsoft\Windows\Temporary Internet Files\Content.IE5\382GYQO9\MC90033612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124200"/>
            <a:ext cx="2052261" cy="211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63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TEST TODAY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147/ #</a:t>
            </a:r>
            <a:r>
              <a:rPr lang="en-US" b="1" dirty="0" smtClean="0">
                <a:solidFill>
                  <a:srgbClr val="C00000"/>
                </a:solidFill>
              </a:rPr>
              <a:t>1-28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FINISH CW DUE: 135</a:t>
            </a:r>
            <a:r>
              <a:rPr lang="en-US" b="1" dirty="0">
                <a:solidFill>
                  <a:srgbClr val="C00000"/>
                </a:solidFill>
              </a:rPr>
              <a:t>/ #1-8 – Be sure to graph on GRAPH paper.</a:t>
            </a:r>
          </a:p>
          <a:p>
            <a:endParaRPr lang="en-US" dirty="0"/>
          </a:p>
        </p:txBody>
      </p:sp>
      <p:pic>
        <p:nvPicPr>
          <p:cNvPr id="64514" name="Picture 2" descr="C:\Users\dstarbu\AppData\Local\Microsoft\Windows\Temporary Internet Files\Content.IE5\GXCNT3Q0\MC90043622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81400"/>
            <a:ext cx="4511842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4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NEW SEATS!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Complete the QUICK REVIEW, Pg. 182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3300"/>
                </a:solidFill>
              </a:rPr>
              <a:t>	</a:t>
            </a:r>
            <a:r>
              <a:rPr lang="en-US" b="1" dirty="0" smtClean="0">
                <a:solidFill>
                  <a:srgbClr val="003300"/>
                </a:solidFill>
              </a:rPr>
              <a:t> with your group</a:t>
            </a:r>
          </a:p>
          <a:p>
            <a:r>
              <a:rPr lang="en-US" dirty="0" smtClean="0"/>
              <a:t>Polynomial and Quadratic Functions</a:t>
            </a:r>
          </a:p>
          <a:p>
            <a:pPr lvl="1"/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Solving</a:t>
            </a:r>
          </a:p>
          <a:p>
            <a:pPr lvl="1"/>
            <a:r>
              <a:rPr lang="en-US" dirty="0" smtClean="0"/>
              <a:t>Re-writing</a:t>
            </a:r>
          </a:p>
          <a:p>
            <a:pPr marL="458788" lvl="1" indent="-457200">
              <a:buFont typeface="Courier New" pitchFamily="49" charset="0"/>
              <a:buChar char="o"/>
            </a:pPr>
            <a:r>
              <a:rPr lang="en-US" sz="2800" dirty="0" smtClean="0"/>
              <a:t>Completing the SQUARE</a:t>
            </a:r>
          </a:p>
          <a:p>
            <a:pPr marL="458788" lvl="1" indent="-457200">
              <a:buFont typeface="Courier New" pitchFamily="49" charset="0"/>
              <a:buChar char="o"/>
            </a:pPr>
            <a:endParaRPr lang="en-US" sz="2800" dirty="0"/>
          </a:p>
          <a:p>
            <a:pPr marL="458788" lvl="1" indent="-4572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C00000"/>
                </a:solidFill>
              </a:rPr>
              <a:t>HW: Pg. 182/ #1-22, 73-77 DUE MONDAY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64515" name="Picture 3" descr="C:\Users\dstarbu\AppData\Local\Microsoft\Windows\Temporary Internet Files\Content.IE5\AECW5UFU\MC900048064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600199"/>
            <a:ext cx="2221687" cy="356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4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914400"/>
            <a:ext cx="8763000" cy="5943600"/>
          </a:xfrm>
        </p:spPr>
        <p:txBody>
          <a:bodyPr>
            <a:no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i="1" dirty="0" smtClean="0">
                <a:latin typeface="Aharoni" pitchFamily="2" charset="-79"/>
                <a:cs typeface="Aharoni" pitchFamily="2" charset="-79"/>
              </a:rPr>
              <a:t>Students will use COMPLETING THE SQUARE to rewrite Quadratic functions, graph the functions and define translations and transformations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dirty="0" smtClean="0"/>
              <a:t>Complete </a:t>
            </a:r>
            <a:r>
              <a:rPr lang="en-US" sz="2400" dirty="0"/>
              <a:t>the square to write the function in VERTEX form</a:t>
            </a:r>
            <a:r>
              <a:rPr lang="en-US" sz="2400" dirty="0" smtClean="0"/>
              <a:t>: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dirty="0" smtClean="0"/>
          </a:p>
          <a:p>
            <a:r>
              <a:rPr lang="en-US" dirty="0" smtClean="0"/>
              <a:t>Describe </a:t>
            </a:r>
            <a:r>
              <a:rPr lang="en-US" dirty="0"/>
              <a:t>the TRANSLATION and TRANSFORMATION on the function</a:t>
            </a:r>
          </a:p>
          <a:p>
            <a:r>
              <a:rPr lang="en-US" dirty="0"/>
              <a:t>SKETCH the function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i="1" dirty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HW: Pg. 182/ #23-44</a:t>
            </a:r>
            <a:endParaRPr lang="en-US" sz="2400" b="1" dirty="0">
              <a:solidFill>
                <a:srgbClr val="C00000"/>
              </a:solidFill>
              <a:latin typeface="+mj-lt"/>
              <a:cs typeface="Aharoni" pitchFamily="2" charset="-79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073716"/>
              </p:ext>
            </p:extLst>
          </p:nvPr>
        </p:nvGraphicFramePr>
        <p:xfrm>
          <a:off x="1828800" y="3581400"/>
          <a:ext cx="4800600" cy="892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67" name="Equation" r:id="rId3" imgW="1422360" imgH="228600" progId="Equation.DSMT4">
                  <p:embed/>
                </p:oleObj>
              </mc:Choice>
              <mc:Fallback>
                <p:oleObj name="Equation" r:id="rId3" imgW="142236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581400"/>
                        <a:ext cx="4800600" cy="892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25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starbu\AppData\Local\Microsoft\Windows\Temporary Internet Files\Content.IE5\CMI2UCKP\MC90003703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52600"/>
            <a:ext cx="1709076" cy="220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15 min…</a:t>
            </a:r>
            <a:br>
              <a:rPr lang="en-US" dirty="0" smtClean="0"/>
            </a:br>
            <a:r>
              <a:rPr lang="en-US" dirty="0" smtClean="0"/>
              <a:t>Solve each equation for ‘x’, showing ALL work and checking your answers…(</a:t>
            </a:r>
            <a:r>
              <a:rPr lang="en-US" dirty="0" err="1" smtClean="0"/>
              <a:t>Oooh</a:t>
            </a:r>
            <a:r>
              <a:rPr lang="en-US" dirty="0" smtClean="0"/>
              <a:t>, quadratics…how many solutions???)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752600"/>
            <a:ext cx="8610600" cy="5122460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  = 289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x</a:t>
            </a:r>
            <a:r>
              <a:rPr lang="en-US" baseline="30000" dirty="0" smtClean="0"/>
              <a:t>2 </a:t>
            </a:r>
            <a:r>
              <a:rPr lang="en-US" dirty="0" smtClean="0"/>
              <a:t>+ 38  = 263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/>
              <a:t> – 8x</a:t>
            </a:r>
            <a:r>
              <a:rPr lang="en-US" baseline="30000" dirty="0" smtClean="0"/>
              <a:t>2</a:t>
            </a:r>
            <a:r>
              <a:rPr lang="en-US" dirty="0" smtClean="0"/>
              <a:t> = </a:t>
            </a:r>
            <a:r>
              <a:rPr lang="en-US" dirty="0"/>
              <a:t> – 648</a:t>
            </a: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      x</a:t>
            </a:r>
            <a:r>
              <a:rPr lang="en-US" baseline="30000" dirty="0" smtClean="0"/>
              <a:t>2</a:t>
            </a:r>
            <a:r>
              <a:rPr lang="en-US" dirty="0" smtClean="0"/>
              <a:t> – 19 = 35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900" dirty="0" smtClean="0">
                <a:solidFill>
                  <a:srgbClr val="7030A0"/>
                </a:solidFill>
              </a:rPr>
              <a:t>5.               </a:t>
            </a:r>
            <a:r>
              <a:rPr lang="en-US" sz="2600" dirty="0" smtClean="0"/>
              <a:t>x</a:t>
            </a:r>
            <a:r>
              <a:rPr lang="en-US" sz="2600" baseline="30000" dirty="0" smtClean="0"/>
              <a:t>2 </a:t>
            </a:r>
            <a:r>
              <a:rPr lang="en-US" sz="2600" dirty="0"/>
              <a:t>+ </a:t>
            </a:r>
            <a:r>
              <a:rPr lang="en-US" sz="2600" dirty="0" smtClean="0"/>
              <a:t>17x = 96.8 (</a:t>
            </a:r>
            <a:r>
              <a:rPr lang="en-US" sz="2600" dirty="0" err="1" smtClean="0"/>
              <a:t>hmmmm</a:t>
            </a:r>
            <a:r>
              <a:rPr lang="en-US" sz="2600" dirty="0" smtClean="0"/>
              <a:t>….remember me?                               )</a:t>
            </a:r>
            <a:endParaRPr lang="en-US" sz="2600" dirty="0"/>
          </a:p>
          <a:p>
            <a:pPr marL="457200" indent="-457200">
              <a:buAutoNum type="arabicPeriod" startAt="2"/>
            </a:pPr>
            <a:endParaRPr lang="en-US" sz="19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19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1900" dirty="0" smtClean="0">
                <a:solidFill>
                  <a:srgbClr val="7030A0"/>
                </a:solidFill>
              </a:rPr>
              <a:t>6</a:t>
            </a:r>
            <a:r>
              <a:rPr lang="en-US" dirty="0" smtClean="0"/>
              <a:t>.    Describe and explain the steps you used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solve the equations…WHY did you do those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steps?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7.   How can you use what you know to </a:t>
            </a:r>
            <a:r>
              <a:rPr lang="en-US" dirty="0" smtClean="0"/>
              <a:t>solve,     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for </a:t>
            </a:r>
            <a:r>
              <a:rPr lang="en-US" dirty="0"/>
              <a:t>‘x’?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HW #1 – Due Tuesday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228950"/>
              </p:ext>
            </p:extLst>
          </p:nvPr>
        </p:nvGraphicFramePr>
        <p:xfrm>
          <a:off x="5029200" y="5638800"/>
          <a:ext cx="1600201" cy="812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52" name="Equation" r:id="rId4" imgW="761760" imgH="393480" progId="Equation.DSMT4">
                  <p:embed/>
                </p:oleObj>
              </mc:Choice>
              <mc:Fallback>
                <p:oleObj name="Equation" r:id="rId4" imgW="761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9200" y="5638800"/>
                        <a:ext cx="1600201" cy="812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467367"/>
              </p:ext>
            </p:extLst>
          </p:nvPr>
        </p:nvGraphicFramePr>
        <p:xfrm>
          <a:off x="838200" y="3265677"/>
          <a:ext cx="299196" cy="772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53" name="Equation" r:id="rId6" imgW="152280" imgH="393480" progId="Equation.DSMT4">
                  <p:embed/>
                </p:oleObj>
              </mc:Choice>
              <mc:Fallback>
                <p:oleObj name="Equation" r:id="rId6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3265677"/>
                        <a:ext cx="299196" cy="772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868995"/>
              </p:ext>
            </p:extLst>
          </p:nvPr>
        </p:nvGraphicFramePr>
        <p:xfrm>
          <a:off x="838200" y="4114800"/>
          <a:ext cx="244373" cy="688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54" name="Equation" r:id="rId8" imgW="139680" imgH="393480" progId="Equation.DSMT4">
                  <p:embed/>
                </p:oleObj>
              </mc:Choice>
              <mc:Fallback>
                <p:oleObj name="Equation" r:id="rId8" imgW="139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8200" y="4114800"/>
                        <a:ext cx="244373" cy="688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046985"/>
              </p:ext>
            </p:extLst>
          </p:nvPr>
        </p:nvGraphicFramePr>
        <p:xfrm>
          <a:off x="5715000" y="4114800"/>
          <a:ext cx="1778425" cy="883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55" name="Equation" r:id="rId10" imgW="990360" imgH="444240" progId="Equation.DSMT4">
                  <p:embed/>
                </p:oleObj>
              </mc:Choice>
              <mc:Fallback>
                <p:oleObj name="Equation" r:id="rId10" imgW="9903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15000" y="4114800"/>
                        <a:ext cx="1778425" cy="883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304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924800" cy="141763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Find the equation for the graph in VERTEX form and STANDARD form</a:t>
            </a:r>
            <a:r>
              <a:rPr lang="en-US" b="1" smtClean="0">
                <a:solidFill>
                  <a:schemeClr val="tx1"/>
                </a:solidFill>
              </a:rPr>
              <a:t>, and </a:t>
            </a:r>
            <a:r>
              <a:rPr lang="en-US" b="1" dirty="0" smtClean="0">
                <a:solidFill>
                  <a:schemeClr val="tx1"/>
                </a:solidFill>
              </a:rPr>
              <a:t>solve for the ROOTS: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382000" cy="494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0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95400"/>
            <a:ext cx="8458200" cy="5486400"/>
          </a:xfrm>
        </p:spPr>
        <p:txBody>
          <a:bodyPr/>
          <a:lstStyle/>
          <a:p>
            <a:r>
              <a:rPr lang="en-US" dirty="0" smtClean="0"/>
              <a:t>Group Task- Each person complete in CW section of your binder. Each GROUP turn in ONE paper to teacher:</a:t>
            </a:r>
          </a:p>
          <a:p>
            <a:pPr marL="457200" indent="-457200">
              <a:buAutoNum type="arabicPeriod"/>
            </a:pPr>
            <a:r>
              <a:rPr lang="en-US" dirty="0" smtClean="0"/>
              <a:t>Write your function in VERTEX form by COMPLETING THE SQUARE, showing ALL work.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ROOTS of your function, showing ALL work.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VERTEX of your function from your VERTEX equation</a:t>
            </a:r>
          </a:p>
          <a:p>
            <a:pPr marL="457200" indent="-457200">
              <a:buAutoNum type="arabicPeriod"/>
            </a:pPr>
            <a:r>
              <a:rPr lang="en-US" dirty="0" smtClean="0"/>
              <a:t>Sketch the graph of the function, describing the TRANSLATIONS and TRANSFORMATIONS of the function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READ Pg. 188-196/ HW Pg. 196/ #1-30</a:t>
            </a:r>
          </a:p>
        </p:txBody>
      </p:sp>
    </p:spTree>
    <p:extLst>
      <p:ext uri="{BB962C8B-B14F-4D97-AF65-F5344CB8AC3E}">
        <p14:creationId xmlns:p14="http://schemas.microsoft.com/office/powerpoint/2010/main" val="331646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Quiz TODAY – Quadratics and Completing the Square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READ Pg. 188-196/ HW Pg. 196/ #</a:t>
            </a:r>
            <a:r>
              <a:rPr lang="en-US" b="1" dirty="0" smtClean="0">
                <a:solidFill>
                  <a:srgbClr val="C00000"/>
                </a:solidFill>
              </a:rPr>
              <a:t>1-30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No Classes – Monday or Tuesday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6564" name="Picture 4" descr="C:\Users\dstarbu\AppData\Local\Microsoft\Windows\Temporary Internet Files\Content.IE5\2PUEW0UN\MM900234727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87965"/>
            <a:ext cx="2743200" cy="299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8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dstarbu\AppData\Local\Microsoft\Windows\Temporary Internet Files\Content.IE5\WTZ3S8M0\MP90031440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083334"/>
            <a:ext cx="1836649" cy="280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88834"/>
            <a:ext cx="7848600" cy="56388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</a:t>
            </a:r>
            <a:r>
              <a:rPr lang="en-US" b="1" dirty="0" smtClean="0">
                <a:solidFill>
                  <a:srgbClr val="C00000"/>
                </a:solidFill>
              </a:rPr>
              <a:t>Pg</a:t>
            </a:r>
            <a:r>
              <a:rPr lang="en-US" b="1" dirty="0">
                <a:solidFill>
                  <a:srgbClr val="C00000"/>
                </a:solidFill>
              </a:rPr>
              <a:t>. 196/ #</a:t>
            </a:r>
            <a:r>
              <a:rPr lang="en-US" b="1" dirty="0" smtClean="0">
                <a:solidFill>
                  <a:srgbClr val="C00000"/>
                </a:solidFill>
              </a:rPr>
              <a:t>1-30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3-ring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explore POLYNOMIAL FUNCTIONS, their GRAPHS and their END BEHAVIORS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Complete Pg. 196/ Quick Review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  and Pg. 208/ Quick Review with your group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Pg. 203/ Exploration #1 – End Behavior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Pg. 209/ #17-24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Polynomial Degree – Behaviors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209/ #1-16, 25-42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371600"/>
            <a:ext cx="7696200" cy="51023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All make-up work, test make-ups and test corrections due this WEDNESDAY Nov. 20, 3:00</a:t>
            </a:r>
            <a:endParaRPr lang="en-US" sz="2800" b="1" dirty="0">
              <a:solidFill>
                <a:srgbClr val="0033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HW: Pg. 209/ #1-16, 25-42 – Due TUESDAY</a:t>
            </a:r>
            <a:endParaRPr lang="en-US" dirty="0"/>
          </a:p>
          <a:p>
            <a:r>
              <a:rPr lang="en-US" dirty="0" smtClean="0"/>
              <a:t>SKETCH the graphs of the functions </a:t>
            </a:r>
            <a:r>
              <a:rPr lang="en-US" dirty="0"/>
              <a:t>Pg. 210/ #39-42, </a:t>
            </a:r>
            <a:r>
              <a:rPr lang="en-US" dirty="0" smtClean="0"/>
              <a:t>53-56, using examples from pg. 204-207. Label the x and y-Intercepts on each graph</a:t>
            </a:r>
          </a:p>
          <a:p>
            <a:r>
              <a:rPr lang="en-US" dirty="0" smtClean="0"/>
              <a:t>#57-60 with calculators</a:t>
            </a:r>
          </a:p>
          <a:p>
            <a:endParaRPr lang="en-US" dirty="0" smtClean="0"/>
          </a:p>
        </p:txBody>
      </p:sp>
      <p:pic>
        <p:nvPicPr>
          <p:cNvPr id="69636" name="Picture 4" descr="C:\Users\dstarbu\AppData\Local\Microsoft\Windows\Temporary Internet Files\Content.IE5\AECW5UFU\MC9002902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769606"/>
            <a:ext cx="3104715" cy="308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48000"/>
            <a:ext cx="3810000" cy="353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19200"/>
            <a:ext cx="8610600" cy="5562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209/ #1-16, </a:t>
            </a:r>
            <a:r>
              <a:rPr lang="en-US" b="1" dirty="0" smtClean="0">
                <a:solidFill>
                  <a:srgbClr val="C00000"/>
                </a:solidFill>
              </a:rPr>
              <a:t>25-42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WRITE, EVALUATE and SOLVE EXPONENTIAL and LOGISTICAL functions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Exponential Growth and Decay</a:t>
            </a:r>
          </a:p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‘e’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- Euler’s Number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Logistical Functions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Logarithms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286/ #1-24</a:t>
            </a:r>
          </a:p>
          <a:p>
            <a:pPr marL="0" indent="0">
              <a:buNone/>
            </a:pP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43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Exponential GROWTH/DECAY</a:t>
            </a:r>
            <a:endParaRPr lang="en-US" b="1" dirty="0">
              <a:solidFill>
                <a:srgbClr val="00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Write an EXPONENTIAL function for each situation: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461963" indent="-461963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Stella invested $2000 in a Certificate of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Deposit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(CD) that pays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3.85%,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compounded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monthly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population of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1220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hummingbirds is decreasing by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12.5%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every year.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coin collection valued at $800 APPRECIATES in value by 3.5% each year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NEW car, valued at $22,500 DEPRECIATES in value by 8.5% each year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70659" name="Picture 3" descr="C:\Users\dstarbu\AppData\Local\Microsoft\Windows\Temporary Internet Files\Content.IE5\WTZ3S8M0\MC9003841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636035"/>
            <a:ext cx="673102" cy="121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6" name="Picture 2" descr="C:\Users\dstarbu\AppData\Local\Microsoft\Windows\Temporary Internet Files\Content.IE5\WTZ3S8M0\MC9000304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2800" y="3134253"/>
            <a:ext cx="1134428" cy="9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2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Use the equations to find: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Stella’s CD value in 5 years</a:t>
            </a:r>
          </a:p>
          <a:p>
            <a:r>
              <a:rPr lang="en-US" dirty="0"/>
              <a:t>Time it takes Stella’s investment to be $3000</a:t>
            </a:r>
          </a:p>
          <a:p>
            <a:endParaRPr lang="en-US" dirty="0"/>
          </a:p>
          <a:p>
            <a:r>
              <a:rPr lang="en-US" dirty="0"/>
              <a:t>Number of hummingbirds in 7 years</a:t>
            </a:r>
          </a:p>
          <a:p>
            <a:r>
              <a:rPr lang="en-US" dirty="0"/>
              <a:t>Time it takes for population to be below 500</a:t>
            </a:r>
          </a:p>
          <a:p>
            <a:endParaRPr lang="en-US" dirty="0"/>
          </a:p>
          <a:p>
            <a:r>
              <a:rPr lang="en-US" dirty="0"/>
              <a:t>Value of the coin collection in 10 years</a:t>
            </a:r>
          </a:p>
          <a:p>
            <a:r>
              <a:rPr lang="en-US" dirty="0"/>
              <a:t>Time it takes collection to be worth $1500</a:t>
            </a:r>
          </a:p>
          <a:p>
            <a:endParaRPr lang="en-US" dirty="0"/>
          </a:p>
          <a:p>
            <a:r>
              <a:rPr lang="en-US" dirty="0"/>
              <a:t>Value of the car in 12 years</a:t>
            </a:r>
          </a:p>
          <a:p>
            <a:r>
              <a:rPr lang="en-US" dirty="0"/>
              <a:t>Time it takes car to be worth $5000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286/ #1-14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C:\Users\dstarbu\AppData\Local\Microsoft\Windows\Temporary Internet Files\Content.IE5\WTZ3S8M0\MC9003841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607575"/>
            <a:ext cx="673102" cy="121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54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95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the POINT/RATIO Equation to write Exponential equations and SOLVE Exponential equations using LOGARITHMS</a:t>
            </a:r>
          </a:p>
          <a:p>
            <a:pPr marL="355600" lvl="1" indent="-3429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286/ </a:t>
            </a:r>
            <a:r>
              <a:rPr lang="en-US" sz="3200" b="1">
                <a:solidFill>
                  <a:srgbClr val="C00000"/>
                </a:solidFill>
              </a:rPr>
              <a:t>#</a:t>
            </a:r>
            <a:r>
              <a:rPr lang="en-US" sz="3200" b="1" smtClean="0">
                <a:solidFill>
                  <a:srgbClr val="C00000"/>
                </a:solidFill>
              </a:rPr>
              <a:t>1-24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355600" lvl="1" indent="-3429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PROJECT – Inflation/Depreciation Due FRIDAY - December 6</a:t>
            </a:r>
            <a:endParaRPr lang="en-US" sz="3200" b="1" dirty="0">
              <a:solidFill>
                <a:srgbClr val="003300"/>
              </a:solidFill>
            </a:endParaRPr>
          </a:p>
          <a:p>
            <a:pPr marL="355600" lvl="1" indent="-342900">
              <a:buFont typeface="Courier New" pitchFamily="49" charset="0"/>
              <a:buChar char="o"/>
            </a:pPr>
            <a:endParaRPr lang="en-US" sz="3200" b="1" dirty="0"/>
          </a:p>
        </p:txBody>
      </p:sp>
      <p:pic>
        <p:nvPicPr>
          <p:cNvPr id="72707" name="Picture 3" descr="C:\Users\dstarbu\AppData\Local\Microsoft\Windows\Temporary Internet Files\Content.IE5\GXCNT3Q0\MM900178141[2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422" y="5105400"/>
            <a:ext cx="1721427" cy="189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1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382000" cy="502615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A population of 13,200 rainbow trout were estimated in a 10 mile section of the Poudre River in 2002. In 2013, biologists counted 8500 rainbow trout in that same river section.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Find the GROWTH or DECAY FACTOR using the Point/ Ratio Equation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Write an equation for the trout population.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How many fish will we expect in 2015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When will the population fall below 1000 fish?</a:t>
            </a:r>
          </a:p>
          <a:p>
            <a:pPr marL="0" indent="0" algn="ctr">
              <a:buNone/>
            </a:pPr>
            <a:r>
              <a:rPr lang="en-US" b="1" u="sng" dirty="0" smtClean="0"/>
              <a:t>Show all work on all problems!</a:t>
            </a:r>
            <a:endParaRPr lang="en-US" b="1" u="sng" dirty="0"/>
          </a:p>
        </p:txBody>
      </p:sp>
      <p:pic>
        <p:nvPicPr>
          <p:cNvPr id="72707" name="Picture 3" descr="C:\Users\dstarbu\AppData\Local\Microsoft\Windows\Temporary Internet Files\Content.IE5\AECW5UFU\MC900233594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562600"/>
            <a:ext cx="1976673" cy="99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29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130631</TotalTime>
  <Words>14549</Words>
  <Application>Microsoft Office PowerPoint</Application>
  <PresentationFormat>On-screen Show (4:3)</PresentationFormat>
  <Paragraphs>2515</Paragraphs>
  <Slides>317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317</vt:i4>
      </vt:variant>
    </vt:vector>
  </HeadingPairs>
  <TitlesOfParts>
    <vt:vector size="319" baseType="lpstr">
      <vt:lpstr>Oriel</vt:lpstr>
      <vt:lpstr>Equation</vt:lpstr>
      <vt:lpstr>Mrs. Starbuck Room 323 Welcome to  Pre-Calculus!</vt:lpstr>
      <vt:lpstr>Course Expectations - Syllabus</vt:lpstr>
      <vt:lpstr>Group Expectations</vt:lpstr>
      <vt:lpstr>HW and Binder Due Dates</vt:lpstr>
      <vt:lpstr>How to set up your assignment heading </vt:lpstr>
      <vt:lpstr>The daily Course objective</vt:lpstr>
      <vt:lpstr>Pre-Calculus – Learning Objective</vt:lpstr>
      <vt:lpstr> Solve each equation for ‘x’, showing ALL work and checking your answers… </vt:lpstr>
      <vt:lpstr>15 min… Solve each equation for ‘x’, showing ALL work and checking your answers…(Oooh, quadratics…how many solutions???)</vt:lpstr>
      <vt:lpstr> Solve each equation for ‘x’, showing ALL work and checking your answers…</vt:lpstr>
      <vt:lpstr>Solve each equation for ‘x’, showing ALL steps:</vt:lpstr>
      <vt:lpstr>Solve each equation for, showing ALL steps:</vt:lpstr>
      <vt:lpstr>Pre-Calculus</vt:lpstr>
      <vt:lpstr>Pre-Calculus  </vt:lpstr>
      <vt:lpstr>Tuesday September 2 - All Classes</vt:lpstr>
      <vt:lpstr>Modeling Functions</vt:lpstr>
      <vt:lpstr>Pre-Calculus </vt:lpstr>
      <vt:lpstr>Pre-Calculus</vt:lpstr>
      <vt:lpstr>Pre-Calculus </vt:lpstr>
      <vt:lpstr>Pre-Calculus   Tuesday September 2 </vt:lpstr>
      <vt:lpstr>Pre-Calculus Learning Objective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Where are the HOLES &amp; ASYMPTOTES?</vt:lpstr>
      <vt:lpstr>Pre-Calculus </vt:lpstr>
      <vt:lpstr>Pre-Calculus</vt:lpstr>
      <vt:lpstr>Pre-Calculus </vt:lpstr>
      <vt:lpstr>PowerPoint Presentation</vt:lpstr>
      <vt:lpstr>Pre-Calculus</vt:lpstr>
      <vt:lpstr>HW Check </vt:lpstr>
      <vt:lpstr>Pre-Calculus</vt:lpstr>
      <vt:lpstr>Pre-Calculus</vt:lpstr>
      <vt:lpstr>Pre-Calculus </vt:lpstr>
      <vt:lpstr>Pre-Calculus</vt:lpstr>
      <vt:lpstr>Pre-Calculus</vt:lpstr>
      <vt:lpstr>Pre-Calculus</vt:lpstr>
      <vt:lpstr>Write an equation for each translation of f(x) = |x|</vt:lpstr>
      <vt:lpstr>Pre-Calculus – POP Quiz</vt:lpstr>
      <vt:lpstr>Pre-Calculus</vt:lpstr>
      <vt:lpstr>What are CORNELL NOTES and WHY should we use them?</vt:lpstr>
      <vt:lpstr>What do Cornell Notes look like?</vt:lpstr>
      <vt:lpstr>Notes – Solving Equations </vt:lpstr>
      <vt:lpstr>Pre-Calculus – Per. 2, 7  </vt:lpstr>
      <vt:lpstr>Pre-Calculus – Learning Objective</vt:lpstr>
      <vt:lpstr>Pre-Calculus – EXIT  </vt:lpstr>
      <vt:lpstr>Pre-Calculus – Per. 1, 2</vt:lpstr>
      <vt:lpstr>Pre-Calculus</vt:lpstr>
      <vt:lpstr>Pre-Calculus </vt:lpstr>
      <vt:lpstr>Pre-Calculus </vt:lpstr>
      <vt:lpstr>Pre-Calculus</vt:lpstr>
      <vt:lpstr>Pre-Calculus</vt:lpstr>
      <vt:lpstr>Pre-Calculus </vt:lpstr>
      <vt:lpstr>Pre-Calculus </vt:lpstr>
      <vt:lpstr>PowerPoint Presentation</vt:lpstr>
      <vt:lpstr>Pre-Calculus </vt:lpstr>
      <vt:lpstr>Pre-Calculus</vt:lpstr>
      <vt:lpstr>Graph #2</vt:lpstr>
      <vt:lpstr>One More….</vt:lpstr>
      <vt:lpstr>Pre-Calculus</vt:lpstr>
      <vt:lpstr>Pre-Calculus </vt:lpstr>
      <vt:lpstr>Pre-Calculus</vt:lpstr>
      <vt:lpstr>Pre-Calculus</vt:lpstr>
      <vt:lpstr>Pre-Calculus </vt:lpstr>
      <vt:lpstr>Partner Task</vt:lpstr>
      <vt:lpstr>Pre-Calc</vt:lpstr>
      <vt:lpstr>Pre-Calculus</vt:lpstr>
      <vt:lpstr>Pre-Calculus</vt:lpstr>
      <vt:lpstr>Pre-Calculus </vt:lpstr>
      <vt:lpstr>Pre-Calculus</vt:lpstr>
      <vt:lpstr>Try me!</vt:lpstr>
      <vt:lpstr>Pre-Calculus – finish Group Poster </vt:lpstr>
      <vt:lpstr>Pre-Calculus</vt:lpstr>
      <vt:lpstr>Pre-Calc</vt:lpstr>
      <vt:lpstr>Pre-Calculus</vt:lpstr>
      <vt:lpstr>Quadratic Functions</vt:lpstr>
      <vt:lpstr>Partner Task</vt:lpstr>
      <vt:lpstr>Projectile Motion</vt:lpstr>
      <vt:lpstr>Pre-Calculus</vt:lpstr>
      <vt:lpstr>Pre-Calculus </vt:lpstr>
      <vt:lpstr>Pre-Calculus</vt:lpstr>
      <vt:lpstr>Pre-Calculus</vt:lpstr>
      <vt:lpstr>Pre-Calculus</vt:lpstr>
      <vt:lpstr>Pre-Calculus</vt:lpstr>
      <vt:lpstr>Find the equation for the graph in VERTEX form and STANDARD form, and solve for the ROOTS:</vt:lpstr>
      <vt:lpstr>Pre-Calculus</vt:lpstr>
      <vt:lpstr>Pre-Calculus</vt:lpstr>
      <vt:lpstr>Pre-Calculus</vt:lpstr>
      <vt:lpstr>Pre-Calculus </vt:lpstr>
      <vt:lpstr>Pre-Calculus </vt:lpstr>
      <vt:lpstr>Exponential GROWTH/DECAY</vt:lpstr>
      <vt:lpstr>Use the equations to find:</vt:lpstr>
      <vt:lpstr>Pre-Calculus</vt:lpstr>
      <vt:lpstr>Pre-Calculus</vt:lpstr>
      <vt:lpstr>Pre-Calculus</vt:lpstr>
      <vt:lpstr>Pre-Calculus</vt:lpstr>
      <vt:lpstr>Pre-Calculus</vt:lpstr>
      <vt:lpstr>Each group poster should have the following: </vt:lpstr>
      <vt:lpstr>Pre-Calculus</vt:lpstr>
      <vt:lpstr>Pre-Calculus</vt:lpstr>
      <vt:lpstr>Pre-Calculus</vt:lpstr>
      <vt:lpstr>Pre-Calculus </vt:lpstr>
      <vt:lpstr>Write a function for the graph in FACTORED form, be sure to solve for ‘a’: </vt:lpstr>
      <vt:lpstr>LOG Applications </vt:lpstr>
      <vt:lpstr>Pre-Calculus</vt:lpstr>
      <vt:lpstr>PowerPoint Presentation</vt:lpstr>
      <vt:lpstr>Pre-Calculus</vt:lpstr>
      <vt:lpstr>Pre-Calculus – Per. 2, 7 Copy the Class Objective in the CW Section of your 3-ring binder </vt:lpstr>
      <vt:lpstr>Functions</vt:lpstr>
      <vt:lpstr>Pre-Calculus – Per. 2, 7</vt:lpstr>
      <vt:lpstr>Per-Calculus – Per. 2, 7</vt:lpstr>
      <vt:lpstr>Describe the functions as  ODD, EVEN or NEITHER</vt:lpstr>
      <vt:lpstr>Starter cards </vt:lpstr>
      <vt:lpstr>Copy the functions in the CW section of your binder with your Class Objective:  Are the functions ODD, EVEN or NEITHER?</vt:lpstr>
      <vt:lpstr>Pre-Calculus X – Per. 2, 7</vt:lpstr>
      <vt:lpstr>PowerPoint Presentation</vt:lpstr>
      <vt:lpstr>Pre-Calculus Per. 2, 7  </vt:lpstr>
      <vt:lpstr>Pre-Calculus – Per. 2, 7 </vt:lpstr>
      <vt:lpstr>Pre-Calculus – Per. 2, 7</vt:lpstr>
      <vt:lpstr>Pre-Calculus – Per. 2, 7</vt:lpstr>
      <vt:lpstr>Pre-Calculus – Per. 2, 7</vt:lpstr>
      <vt:lpstr>EXIT </vt:lpstr>
      <vt:lpstr>Pre-Calculus X – Per. 2, 7</vt:lpstr>
      <vt:lpstr>Pre-Calculus X – Per. 2, 7 </vt:lpstr>
      <vt:lpstr>Pre-Calculus</vt:lpstr>
      <vt:lpstr>Pre-Calculus</vt:lpstr>
      <vt:lpstr>Pre-Calculus </vt:lpstr>
      <vt:lpstr>Label the sides of the triangle OPP, ADJ and HYP using     as the REFERENCE angle</vt:lpstr>
      <vt:lpstr>1. Solve for ‘x’ 2. Find the SIN, COS and TAN for   the angles     and       :</vt:lpstr>
      <vt:lpstr>Solve These….</vt:lpstr>
      <vt:lpstr>Solving using TRIG </vt:lpstr>
      <vt:lpstr>Sketch and Solve</vt:lpstr>
      <vt:lpstr>What is a RADIAN?</vt:lpstr>
      <vt:lpstr>Degrees to Radians Copy the CLASS OBJECTIVE in the CW Section of your 3-ring Binder </vt:lpstr>
      <vt:lpstr>Pre-Calculus </vt:lpstr>
      <vt:lpstr>Pre-Calculus</vt:lpstr>
      <vt:lpstr>Pre-Calculus</vt:lpstr>
      <vt:lpstr>Pre-Calculus</vt:lpstr>
      <vt:lpstr>Pre-Calculus </vt:lpstr>
      <vt:lpstr>Solve for the missing SIDES and ANGLE of the Triangle shown using ONLY TRIG: HW: Pg. 366/ #1-18, 49-58 Due FRIDAY  </vt:lpstr>
      <vt:lpstr>Pre-Calculus</vt:lpstr>
      <vt:lpstr>PowerPoint Presentation</vt:lpstr>
      <vt:lpstr>PRE-CALC</vt:lpstr>
      <vt:lpstr>Pre-Calculus</vt:lpstr>
      <vt:lpstr>Pre-Calculus</vt:lpstr>
      <vt:lpstr>Pre-Calculus</vt:lpstr>
      <vt:lpstr>Pre-Calculus </vt:lpstr>
      <vt:lpstr>Pre-Calculus </vt:lpstr>
      <vt:lpstr>Pre-Calculus</vt:lpstr>
      <vt:lpstr>Pre-Calculus</vt:lpstr>
      <vt:lpstr>Pre-Calculus </vt:lpstr>
      <vt:lpstr>Pre-Calculus</vt:lpstr>
      <vt:lpstr>Pre-Calculus</vt:lpstr>
      <vt:lpstr>Pre-Calculus</vt:lpstr>
      <vt:lpstr>Pre-Calculus</vt:lpstr>
      <vt:lpstr>Pre-Calc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Happy St. Patrick’s Day</vt:lpstr>
      <vt:lpstr>Pre-Calculus</vt:lpstr>
      <vt:lpstr>Pre-Calculus</vt:lpstr>
      <vt:lpstr>Pre-Calculus</vt:lpstr>
      <vt:lpstr>Pre-Calculus</vt:lpstr>
      <vt:lpstr>Pre-Calculus</vt:lpstr>
      <vt:lpstr>Pre-Calculus</vt:lpstr>
      <vt:lpstr>TWEET 4Me!</vt:lpstr>
      <vt:lpstr>Pre-Calculus</vt:lpstr>
      <vt:lpstr>Pre-Calculus</vt:lpstr>
      <vt:lpstr>Pre-Calculus</vt:lpstr>
      <vt:lpstr>Pre-Calculus</vt:lpstr>
      <vt:lpstr>Pre-Calculus</vt:lpstr>
      <vt:lpstr>Pre-Calculus</vt:lpstr>
      <vt:lpstr>Triangle Table Task</vt:lpstr>
      <vt:lpstr>Pre-Calclus</vt:lpstr>
      <vt:lpstr>Pr-Calculus</vt:lpstr>
      <vt:lpstr>Pre-Calculus </vt:lpstr>
      <vt:lpstr>Pre-Calculus </vt:lpstr>
      <vt:lpstr>Seniors</vt:lpstr>
      <vt:lpstr>Group Triangles</vt:lpstr>
      <vt:lpstr>Pre-Calculus </vt:lpstr>
      <vt:lpstr>PreCalculus</vt:lpstr>
      <vt:lpstr>Pre-Calculus</vt:lpstr>
      <vt:lpstr>Complete the Table below: </vt:lpstr>
      <vt:lpstr>PowerPoint Presentation</vt:lpstr>
      <vt:lpstr>Pre-Calculus</vt:lpstr>
      <vt:lpstr>Pre-Calcululs</vt:lpstr>
      <vt:lpstr>Pre-Calculus</vt:lpstr>
      <vt:lpstr>Pre-Calculus</vt:lpstr>
      <vt:lpstr>Pre-Calculus </vt:lpstr>
      <vt:lpstr>Pre-Calculus</vt:lpstr>
      <vt:lpstr>Pre-Calculus</vt:lpstr>
      <vt:lpstr>Pre-Calculus</vt:lpstr>
      <vt:lpstr>Pre-Calculus X </vt:lpstr>
      <vt:lpstr>Pre-Calculus X – Per. 2, 7</vt:lpstr>
      <vt:lpstr>Pre-Calculus </vt:lpstr>
      <vt:lpstr>Pg. 478</vt:lpstr>
      <vt:lpstr>Pre-Calculus</vt:lpstr>
      <vt:lpstr>Pre-Calculus</vt:lpstr>
      <vt:lpstr>Pre-Calculus</vt:lpstr>
      <vt:lpstr>Pre-Calculus</vt:lpstr>
      <vt:lpstr>Pre-Calculus </vt:lpstr>
      <vt:lpstr>Pre-Calculus</vt:lpstr>
      <vt:lpstr>ACT Practice</vt:lpstr>
      <vt:lpstr>Pre-Calculus </vt:lpstr>
      <vt:lpstr>HW  Due MONDAY: Pg. 512/ #31-34;  519/ #1-4, 9, 10, 13-16, 21-24 Pre-Calculus</vt:lpstr>
      <vt:lpstr>Pre-Calculus</vt:lpstr>
      <vt:lpstr>Pre-Calculus</vt:lpstr>
      <vt:lpstr>Pre-Calculus</vt:lpstr>
      <vt:lpstr>Pre-Calculus</vt:lpstr>
      <vt:lpstr>Pre-Calculus</vt:lpstr>
      <vt:lpstr>Try this….. </vt:lpstr>
      <vt:lpstr>Using TRIG to solve parametric Projectile motion</vt:lpstr>
      <vt:lpstr>Going through the batting order…</vt:lpstr>
      <vt:lpstr>Pre-Calculus</vt:lpstr>
      <vt:lpstr>Pre-Calculus</vt:lpstr>
      <vt:lpstr>Pre-Calculus</vt:lpstr>
      <vt:lpstr>Pre-Calculus – Per. 2, 7</vt:lpstr>
      <vt:lpstr>Pre-Calculus – Per. 2, 7</vt:lpstr>
      <vt:lpstr>Pre-Calculus – Per. 2, 7</vt:lpstr>
      <vt:lpstr>PCX – Per. 2, 7</vt:lpstr>
      <vt:lpstr>Pre-Calculus – Per. 2, 7 </vt:lpstr>
      <vt:lpstr>Pre-Calculus – Per. 2, 7</vt:lpstr>
      <vt:lpstr>Pre-Calculus</vt:lpstr>
      <vt:lpstr>Pre-Calculus – Per. 2, 7</vt:lpstr>
      <vt:lpstr>Pre-Calculus X – Per. 2, 7</vt:lpstr>
      <vt:lpstr>Pre-Calculus X – Per. 7</vt:lpstr>
      <vt:lpstr>Pre-Calculus X – Per. 2, 7</vt:lpstr>
      <vt:lpstr>Pre-Calculus – Per. 2, 7</vt:lpstr>
      <vt:lpstr>Pre-Calculus x – Per. 2, 7</vt:lpstr>
      <vt:lpstr>Pre-calculus – Per. 2, 7</vt:lpstr>
      <vt:lpstr>Pre-Calculus – Per. 2, 7 HW: Pg. 381/ #1-12, 21-36</vt:lpstr>
      <vt:lpstr>Pre-Calculus X – Per. 2, 7</vt:lpstr>
      <vt:lpstr>Pre-Calculus – Per. 2, 7</vt:lpstr>
      <vt:lpstr>Pre-Calculus – Per. 2, 7</vt:lpstr>
      <vt:lpstr>Pre-Calculus X – Per, 2, 7</vt:lpstr>
      <vt:lpstr>Pre-Calculus X – Per. 2, 7</vt:lpstr>
      <vt:lpstr>Pre-Calculus X – Per. 2, 7</vt:lpstr>
      <vt:lpstr>Pre-Calculus – Per. 2, 7</vt:lpstr>
      <vt:lpstr>Pre-Calculus – Per. 2, 7</vt:lpstr>
      <vt:lpstr>Pre-Calculus – Per. 2, 7</vt:lpstr>
      <vt:lpstr>PCX – Per. 2, 7</vt:lpstr>
      <vt:lpstr>Pre-Calculus X – Per. 2, 7</vt:lpstr>
      <vt:lpstr>PCX – Per. 2, 7</vt:lpstr>
      <vt:lpstr>PCX – Per. 2, 7</vt:lpstr>
      <vt:lpstr>PCX – Per. 2, 7</vt:lpstr>
      <vt:lpstr>Pre-Calculus – Per. 2, 7</vt:lpstr>
      <vt:lpstr>Let’s GO!</vt:lpstr>
      <vt:lpstr>PCX – Per. 2, 7</vt:lpstr>
      <vt:lpstr>PCX – Per. 2, 7</vt:lpstr>
      <vt:lpstr>Take Care of yourself!!</vt:lpstr>
      <vt:lpstr>Pre-Calculus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Sketch and Solve</vt:lpstr>
      <vt:lpstr>Pre-Calculus – Per. 2, 7</vt:lpstr>
      <vt:lpstr>Pre-Calculus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C</vt:lpstr>
      <vt:lpstr>Pre-Calculus – Per. 2, 7</vt:lpstr>
      <vt:lpstr>Pre-Calculus – Per. 2, 7</vt:lpstr>
      <vt:lpstr>PCX – Per. 2, 7</vt:lpstr>
      <vt:lpstr>PCX – Per. 2, 7</vt:lpstr>
      <vt:lpstr>Pre-Calculus X – Per. 2, 7</vt:lpstr>
      <vt:lpstr>Pre-Calculus – Per. 2, 7 </vt:lpstr>
      <vt:lpstr>Pre-Calculus – Per. 2, 7</vt:lpstr>
      <vt:lpstr>Pre-Calculus Per, 2, 7</vt:lpstr>
      <vt:lpstr>Pre-Calculus Per, 2, 7</vt:lpstr>
      <vt:lpstr>Pre-Calculus X – Per. 2, 7</vt:lpstr>
      <vt:lpstr>Pre-Calculus X – per. 2, 7</vt:lpstr>
      <vt:lpstr>Pre-Calculus X – per. 2, 7</vt:lpstr>
      <vt:lpstr>Pre-Calculus Per. 2, 7</vt:lpstr>
      <vt:lpstr>Pre-Calculus – Per. 2, 7  </vt:lpstr>
      <vt:lpstr>Pre-Calculus x – Per. 2, 7</vt:lpstr>
      <vt:lpstr>Final Exam Review</vt:lpstr>
      <vt:lpstr>Senior Finals </vt:lpstr>
      <vt:lpstr>Pre-Calculus X – Per. 2, 7</vt:lpstr>
      <vt:lpstr>Pre-Calculus X – Per. 2, 7</vt:lpstr>
      <vt:lpstr>Pre-Calculus X – Per. 2, 7</vt:lpstr>
      <vt:lpstr>Pre-Calculus X – Per. 2, 7</vt:lpstr>
      <vt:lpstr>PowerPoint Presentation</vt:lpstr>
      <vt:lpstr>Add to CONCEPT MAP / Final Exam Topics</vt:lpstr>
      <vt:lpstr>Congratulations Meagan!!</vt:lpstr>
      <vt:lpstr>Pre-Calculus X </vt:lpstr>
      <vt:lpstr>Pre-Calculus X – Per. 2, 7</vt:lpstr>
      <vt:lpstr>Senior Finals</vt:lpstr>
      <vt:lpstr>Exponential GROWTH/DECAY</vt:lpstr>
      <vt:lpstr>Use the equations to find:</vt:lpstr>
      <vt:lpstr>Pre-Calculus X</vt:lpstr>
      <vt:lpstr>Group LOG Poster</vt:lpstr>
      <vt:lpstr>Pre-Calculus</vt:lpstr>
      <vt:lpstr>Pre-Calculus – Final Review 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Pre-Calculus</dc:title>
  <dc:creator>DoTS</dc:creator>
  <cp:lastModifiedBy>Starbuck, Dana</cp:lastModifiedBy>
  <cp:revision>1309</cp:revision>
  <cp:lastPrinted>2015-04-23T13:58:01Z</cp:lastPrinted>
  <dcterms:created xsi:type="dcterms:W3CDTF">2012-07-30T18:57:43Z</dcterms:created>
  <dcterms:modified xsi:type="dcterms:W3CDTF">2015-05-08T13:51:51Z</dcterms:modified>
</cp:coreProperties>
</file>